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8" r:id="rId3"/>
    <p:sldId id="257" r:id="rId4"/>
    <p:sldId id="262" r:id="rId5"/>
    <p:sldId id="278" r:id="rId6"/>
    <p:sldId id="271" r:id="rId7"/>
    <p:sldId id="263" r:id="rId8"/>
    <p:sldId id="264" r:id="rId9"/>
    <p:sldId id="272" r:id="rId10"/>
    <p:sldId id="275" r:id="rId11"/>
    <p:sldId id="277" r:id="rId12"/>
    <p:sldId id="273" r:id="rId13"/>
    <p:sldId id="276" r:id="rId14"/>
    <p:sldId id="265" r:id="rId15"/>
    <p:sldId id="270" r:id="rId16"/>
  </p:sldIdLst>
  <p:sldSz cx="9144000" cy="5143500" type="screen16x9"/>
  <p:notesSz cx="6858000" cy="9144000"/>
  <p:embeddedFontLst>
    <p:embeddedFont>
      <p:font typeface="IBM Plex Sans Arabic Light" panose="020B0604020202020204" charset="0"/>
      <p:regular r:id="rId18"/>
      <p:bold r:id="rId19"/>
    </p:embeddedFont>
    <p:embeddedFont>
      <p:font typeface="Calibri" panose="020F0502020204030204" pitchFamily="34" charset="0"/>
      <p:regular r:id="rId20"/>
      <p:bold r:id="rId21"/>
      <p:italic r:id="rId22"/>
      <p:boldItalic r:id="rId23"/>
    </p:embeddedFont>
    <p:embeddedFont>
      <p:font typeface="Bahnschrift Light" panose="020B0502040204020203" pitchFamily="34" charset="0"/>
      <p:regular r:id="rId24"/>
    </p:embeddedFont>
    <p:embeddedFont>
      <p:font typeface="IBM Plex Sans Arabic" panose="020B0604020202020204" charset="-78"/>
      <p:regular r:id="rId25"/>
      <p:bold r:id="rId26"/>
    </p:embeddedFont>
  </p:embeddedFontLst>
  <p:custDataLst>
    <p:tags r:id="rId2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922"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gs" Target="tags/tag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23"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3fbae6b6e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33fbae6b6e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08237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3fbae6b6e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33fbae6b6e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4847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3fbae6b6e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33fbae6b6e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2669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3fbae6b6e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33fbae6b6e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8556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109b299f25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3109b299f25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3109b299f25_1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3109b299f25_1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f7f41eea1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f7f41eea1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f7a7acd10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f7a7acd10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109b299f25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109b299f25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109b299f25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109b299f25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6068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109b299f25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109b299f25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9823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109b299f25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3109b299f25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3fbae6b6e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33fbae6b6e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3fbae6b6e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33fbae6b6e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37187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121437"/>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pic>
        <p:nvPicPr>
          <p:cNvPr id="11" name="Google Shape;11;p2"/>
          <p:cNvPicPr preferRelativeResize="0"/>
          <p:nvPr/>
        </p:nvPicPr>
        <p:blipFill rotWithShape="1">
          <a:blip r:embed="rId2">
            <a:alphaModFix amt="70000"/>
          </a:blip>
          <a:srcRect l="25423"/>
          <a:stretch/>
        </p:blipFill>
        <p:spPr>
          <a:xfrm>
            <a:off x="0" y="2189175"/>
            <a:ext cx="3296077" cy="2954326"/>
          </a:xfrm>
          <a:prstGeom prst="rect">
            <a:avLst/>
          </a:prstGeom>
          <a:noFill/>
          <a:ln>
            <a:noFill/>
          </a:ln>
        </p:spPr>
      </p:pic>
      <p:pic>
        <p:nvPicPr>
          <p:cNvPr id="12" name="Google Shape;12;p2"/>
          <p:cNvPicPr preferRelativeResize="0"/>
          <p:nvPr/>
        </p:nvPicPr>
        <p:blipFill>
          <a:blip r:embed="rId3">
            <a:alphaModFix/>
          </a:blip>
          <a:stretch>
            <a:fillRect/>
          </a:stretch>
        </p:blipFill>
        <p:spPr>
          <a:xfrm>
            <a:off x="205625" y="179175"/>
            <a:ext cx="1052600" cy="28577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121437"/>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pic>
        <p:nvPicPr>
          <p:cNvPr id="16" name="Google Shape;16;p3"/>
          <p:cNvPicPr preferRelativeResize="0"/>
          <p:nvPr/>
        </p:nvPicPr>
        <p:blipFill rotWithShape="1">
          <a:blip r:embed="rId2">
            <a:alphaModFix amt="60000"/>
          </a:blip>
          <a:srcRect b="46452"/>
          <a:stretch/>
        </p:blipFill>
        <p:spPr>
          <a:xfrm>
            <a:off x="0" y="3561496"/>
            <a:ext cx="4419599" cy="1581999"/>
          </a:xfrm>
          <a:prstGeom prst="rect">
            <a:avLst/>
          </a:prstGeom>
          <a:noFill/>
          <a:ln>
            <a:noFill/>
          </a:ln>
        </p:spPr>
      </p:pic>
      <p:pic>
        <p:nvPicPr>
          <p:cNvPr id="17" name="Google Shape;17;p3"/>
          <p:cNvPicPr preferRelativeResize="0"/>
          <p:nvPr/>
        </p:nvPicPr>
        <p:blipFill>
          <a:blip r:embed="rId3">
            <a:alphaModFix/>
          </a:blip>
          <a:stretch>
            <a:fillRect/>
          </a:stretch>
        </p:blipFill>
        <p:spPr>
          <a:xfrm>
            <a:off x="205625" y="179175"/>
            <a:ext cx="1052600" cy="28577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6" name="Google Shape;36;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9"/>
          <p:cNvSpPr txBox="1">
            <a:spLocks noGrp="1"/>
          </p:cNvSpPr>
          <p:nvPr>
            <p:ph type="title"/>
          </p:nvPr>
        </p:nvSpPr>
        <p:spPr>
          <a:xfrm>
            <a:off x="265500" y="1233175"/>
            <a:ext cx="40449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0" name="Google Shape;40;p9"/>
          <p:cNvSpPr txBox="1">
            <a:spLocks noGrp="1"/>
          </p:cNvSpPr>
          <p:nvPr>
            <p:ph type="subTitle" idx="1"/>
          </p:nvPr>
        </p:nvSpPr>
        <p:spPr>
          <a:xfrm>
            <a:off x="265500" y="2803075"/>
            <a:ext cx="40449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1700" y="4230575"/>
            <a:ext cx="59991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IBM Plex Sans Arabic"/>
              <a:buNone/>
              <a:defRPr sz="2800">
                <a:solidFill>
                  <a:schemeClr val="dk1"/>
                </a:solidFill>
                <a:latin typeface="IBM Plex Sans Arabic"/>
                <a:ea typeface="IBM Plex Sans Arabic"/>
                <a:cs typeface="IBM Plex Sans Arabic"/>
                <a:sym typeface="IBM Plex Sans Arabic"/>
              </a:defRPr>
            </a:lvl1pPr>
            <a:lvl2pPr lvl="1">
              <a:spcBef>
                <a:spcPts val="0"/>
              </a:spcBef>
              <a:spcAft>
                <a:spcPts val="0"/>
              </a:spcAft>
              <a:buClr>
                <a:schemeClr val="dk1"/>
              </a:buClr>
              <a:buSzPts val="2800"/>
              <a:buFont typeface="IBM Plex Sans Arabic"/>
              <a:buNone/>
              <a:defRPr sz="2800">
                <a:solidFill>
                  <a:schemeClr val="dk1"/>
                </a:solidFill>
                <a:latin typeface="IBM Plex Sans Arabic"/>
                <a:ea typeface="IBM Plex Sans Arabic"/>
                <a:cs typeface="IBM Plex Sans Arabic"/>
                <a:sym typeface="IBM Plex Sans Arabic"/>
              </a:defRPr>
            </a:lvl2pPr>
            <a:lvl3pPr lvl="2">
              <a:spcBef>
                <a:spcPts val="0"/>
              </a:spcBef>
              <a:spcAft>
                <a:spcPts val="0"/>
              </a:spcAft>
              <a:buClr>
                <a:schemeClr val="dk1"/>
              </a:buClr>
              <a:buSzPts val="2800"/>
              <a:buFont typeface="IBM Plex Sans Arabic"/>
              <a:buNone/>
              <a:defRPr sz="2800">
                <a:solidFill>
                  <a:schemeClr val="dk1"/>
                </a:solidFill>
                <a:latin typeface="IBM Plex Sans Arabic"/>
                <a:ea typeface="IBM Plex Sans Arabic"/>
                <a:cs typeface="IBM Plex Sans Arabic"/>
                <a:sym typeface="IBM Plex Sans Arabic"/>
              </a:defRPr>
            </a:lvl3pPr>
            <a:lvl4pPr lvl="3">
              <a:spcBef>
                <a:spcPts val="0"/>
              </a:spcBef>
              <a:spcAft>
                <a:spcPts val="0"/>
              </a:spcAft>
              <a:buClr>
                <a:schemeClr val="dk1"/>
              </a:buClr>
              <a:buSzPts val="2800"/>
              <a:buFont typeface="IBM Plex Sans Arabic"/>
              <a:buNone/>
              <a:defRPr sz="2800">
                <a:solidFill>
                  <a:schemeClr val="dk1"/>
                </a:solidFill>
                <a:latin typeface="IBM Plex Sans Arabic"/>
                <a:ea typeface="IBM Plex Sans Arabic"/>
                <a:cs typeface="IBM Plex Sans Arabic"/>
                <a:sym typeface="IBM Plex Sans Arabic"/>
              </a:defRPr>
            </a:lvl4pPr>
            <a:lvl5pPr lvl="4">
              <a:spcBef>
                <a:spcPts val="0"/>
              </a:spcBef>
              <a:spcAft>
                <a:spcPts val="0"/>
              </a:spcAft>
              <a:buClr>
                <a:schemeClr val="dk1"/>
              </a:buClr>
              <a:buSzPts val="2800"/>
              <a:buFont typeface="IBM Plex Sans Arabic"/>
              <a:buNone/>
              <a:defRPr sz="2800">
                <a:solidFill>
                  <a:schemeClr val="dk1"/>
                </a:solidFill>
                <a:latin typeface="IBM Plex Sans Arabic"/>
                <a:ea typeface="IBM Plex Sans Arabic"/>
                <a:cs typeface="IBM Plex Sans Arabic"/>
                <a:sym typeface="IBM Plex Sans Arabic"/>
              </a:defRPr>
            </a:lvl5pPr>
            <a:lvl6pPr lvl="5">
              <a:spcBef>
                <a:spcPts val="0"/>
              </a:spcBef>
              <a:spcAft>
                <a:spcPts val="0"/>
              </a:spcAft>
              <a:buClr>
                <a:schemeClr val="dk1"/>
              </a:buClr>
              <a:buSzPts val="2800"/>
              <a:buFont typeface="IBM Plex Sans Arabic"/>
              <a:buNone/>
              <a:defRPr sz="2800">
                <a:solidFill>
                  <a:schemeClr val="dk1"/>
                </a:solidFill>
                <a:latin typeface="IBM Plex Sans Arabic"/>
                <a:ea typeface="IBM Plex Sans Arabic"/>
                <a:cs typeface="IBM Plex Sans Arabic"/>
                <a:sym typeface="IBM Plex Sans Arabic"/>
              </a:defRPr>
            </a:lvl6pPr>
            <a:lvl7pPr lvl="6">
              <a:spcBef>
                <a:spcPts val="0"/>
              </a:spcBef>
              <a:spcAft>
                <a:spcPts val="0"/>
              </a:spcAft>
              <a:buClr>
                <a:schemeClr val="dk1"/>
              </a:buClr>
              <a:buSzPts val="2800"/>
              <a:buFont typeface="IBM Plex Sans Arabic"/>
              <a:buNone/>
              <a:defRPr sz="2800">
                <a:solidFill>
                  <a:schemeClr val="dk1"/>
                </a:solidFill>
                <a:latin typeface="IBM Plex Sans Arabic"/>
                <a:ea typeface="IBM Plex Sans Arabic"/>
                <a:cs typeface="IBM Plex Sans Arabic"/>
                <a:sym typeface="IBM Plex Sans Arabic"/>
              </a:defRPr>
            </a:lvl7pPr>
            <a:lvl8pPr lvl="7">
              <a:spcBef>
                <a:spcPts val="0"/>
              </a:spcBef>
              <a:spcAft>
                <a:spcPts val="0"/>
              </a:spcAft>
              <a:buClr>
                <a:schemeClr val="dk1"/>
              </a:buClr>
              <a:buSzPts val="2800"/>
              <a:buFont typeface="IBM Plex Sans Arabic"/>
              <a:buNone/>
              <a:defRPr sz="2800">
                <a:solidFill>
                  <a:schemeClr val="dk1"/>
                </a:solidFill>
                <a:latin typeface="IBM Plex Sans Arabic"/>
                <a:ea typeface="IBM Plex Sans Arabic"/>
                <a:cs typeface="IBM Plex Sans Arabic"/>
                <a:sym typeface="IBM Plex Sans Arabic"/>
              </a:defRPr>
            </a:lvl8pPr>
            <a:lvl9pPr lvl="8">
              <a:spcBef>
                <a:spcPts val="0"/>
              </a:spcBef>
              <a:spcAft>
                <a:spcPts val="0"/>
              </a:spcAft>
              <a:buClr>
                <a:schemeClr val="dk1"/>
              </a:buClr>
              <a:buSzPts val="2800"/>
              <a:buFont typeface="IBM Plex Sans Arabic"/>
              <a:buNone/>
              <a:defRPr sz="2800">
                <a:solidFill>
                  <a:schemeClr val="dk1"/>
                </a:solidFill>
                <a:latin typeface="IBM Plex Sans Arabic"/>
                <a:ea typeface="IBM Plex Sans Arabic"/>
                <a:cs typeface="IBM Plex Sans Arabic"/>
                <a:sym typeface="IBM Plex Sans Arab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IBM Plex Sans Arabic"/>
              <a:buChar char="●"/>
              <a:defRPr sz="1800">
                <a:solidFill>
                  <a:schemeClr val="dk2"/>
                </a:solidFill>
                <a:latin typeface="IBM Plex Sans Arabic"/>
                <a:ea typeface="IBM Plex Sans Arabic"/>
                <a:cs typeface="IBM Plex Sans Arabic"/>
                <a:sym typeface="IBM Plex Sans Arabic"/>
              </a:defRPr>
            </a:lvl1pPr>
            <a:lvl2pPr marL="914400" lvl="1" indent="-317500">
              <a:lnSpc>
                <a:spcPct val="115000"/>
              </a:lnSpc>
              <a:spcBef>
                <a:spcPts val="0"/>
              </a:spcBef>
              <a:spcAft>
                <a:spcPts val="0"/>
              </a:spcAft>
              <a:buClr>
                <a:schemeClr val="dk2"/>
              </a:buClr>
              <a:buSzPts val="1400"/>
              <a:buFont typeface="IBM Plex Sans Arabic"/>
              <a:buChar char="○"/>
              <a:defRPr>
                <a:solidFill>
                  <a:schemeClr val="dk2"/>
                </a:solidFill>
                <a:latin typeface="IBM Plex Sans Arabic"/>
                <a:ea typeface="IBM Plex Sans Arabic"/>
                <a:cs typeface="IBM Plex Sans Arabic"/>
                <a:sym typeface="IBM Plex Sans Arabic"/>
              </a:defRPr>
            </a:lvl2pPr>
            <a:lvl3pPr marL="1371600" lvl="2" indent="-317500">
              <a:lnSpc>
                <a:spcPct val="115000"/>
              </a:lnSpc>
              <a:spcBef>
                <a:spcPts val="0"/>
              </a:spcBef>
              <a:spcAft>
                <a:spcPts val="0"/>
              </a:spcAft>
              <a:buClr>
                <a:schemeClr val="dk2"/>
              </a:buClr>
              <a:buSzPts val="1400"/>
              <a:buFont typeface="IBM Plex Sans Arabic"/>
              <a:buChar char="■"/>
              <a:defRPr>
                <a:solidFill>
                  <a:schemeClr val="dk2"/>
                </a:solidFill>
                <a:latin typeface="IBM Plex Sans Arabic"/>
                <a:ea typeface="IBM Plex Sans Arabic"/>
                <a:cs typeface="IBM Plex Sans Arabic"/>
                <a:sym typeface="IBM Plex Sans Arabic"/>
              </a:defRPr>
            </a:lvl3pPr>
            <a:lvl4pPr marL="1828800" lvl="3" indent="-317500">
              <a:lnSpc>
                <a:spcPct val="115000"/>
              </a:lnSpc>
              <a:spcBef>
                <a:spcPts val="0"/>
              </a:spcBef>
              <a:spcAft>
                <a:spcPts val="0"/>
              </a:spcAft>
              <a:buClr>
                <a:schemeClr val="dk2"/>
              </a:buClr>
              <a:buSzPts val="1400"/>
              <a:buFont typeface="IBM Plex Sans Arabic"/>
              <a:buChar char="●"/>
              <a:defRPr>
                <a:solidFill>
                  <a:schemeClr val="dk2"/>
                </a:solidFill>
                <a:latin typeface="IBM Plex Sans Arabic"/>
                <a:ea typeface="IBM Plex Sans Arabic"/>
                <a:cs typeface="IBM Plex Sans Arabic"/>
                <a:sym typeface="IBM Plex Sans Arabic"/>
              </a:defRPr>
            </a:lvl4pPr>
            <a:lvl5pPr marL="2286000" lvl="4" indent="-317500">
              <a:lnSpc>
                <a:spcPct val="115000"/>
              </a:lnSpc>
              <a:spcBef>
                <a:spcPts val="0"/>
              </a:spcBef>
              <a:spcAft>
                <a:spcPts val="0"/>
              </a:spcAft>
              <a:buClr>
                <a:schemeClr val="dk2"/>
              </a:buClr>
              <a:buSzPts val="1400"/>
              <a:buFont typeface="IBM Plex Sans Arabic"/>
              <a:buChar char="○"/>
              <a:defRPr>
                <a:solidFill>
                  <a:schemeClr val="dk2"/>
                </a:solidFill>
                <a:latin typeface="IBM Plex Sans Arabic"/>
                <a:ea typeface="IBM Plex Sans Arabic"/>
                <a:cs typeface="IBM Plex Sans Arabic"/>
                <a:sym typeface="IBM Plex Sans Arabic"/>
              </a:defRPr>
            </a:lvl5pPr>
            <a:lvl6pPr marL="2743200" lvl="5" indent="-317500">
              <a:lnSpc>
                <a:spcPct val="115000"/>
              </a:lnSpc>
              <a:spcBef>
                <a:spcPts val="0"/>
              </a:spcBef>
              <a:spcAft>
                <a:spcPts val="0"/>
              </a:spcAft>
              <a:buClr>
                <a:schemeClr val="dk2"/>
              </a:buClr>
              <a:buSzPts val="1400"/>
              <a:buFont typeface="IBM Plex Sans Arabic"/>
              <a:buChar char="■"/>
              <a:defRPr>
                <a:solidFill>
                  <a:schemeClr val="dk2"/>
                </a:solidFill>
                <a:latin typeface="IBM Plex Sans Arabic"/>
                <a:ea typeface="IBM Plex Sans Arabic"/>
                <a:cs typeface="IBM Plex Sans Arabic"/>
                <a:sym typeface="IBM Plex Sans Arabic"/>
              </a:defRPr>
            </a:lvl6pPr>
            <a:lvl7pPr marL="3200400" lvl="6" indent="-317500">
              <a:lnSpc>
                <a:spcPct val="115000"/>
              </a:lnSpc>
              <a:spcBef>
                <a:spcPts val="0"/>
              </a:spcBef>
              <a:spcAft>
                <a:spcPts val="0"/>
              </a:spcAft>
              <a:buClr>
                <a:schemeClr val="dk2"/>
              </a:buClr>
              <a:buSzPts val="1400"/>
              <a:buFont typeface="IBM Plex Sans Arabic"/>
              <a:buChar char="●"/>
              <a:defRPr>
                <a:solidFill>
                  <a:schemeClr val="dk2"/>
                </a:solidFill>
                <a:latin typeface="IBM Plex Sans Arabic"/>
                <a:ea typeface="IBM Plex Sans Arabic"/>
                <a:cs typeface="IBM Plex Sans Arabic"/>
                <a:sym typeface="IBM Plex Sans Arabic"/>
              </a:defRPr>
            </a:lvl7pPr>
            <a:lvl8pPr marL="3657600" lvl="7" indent="-317500">
              <a:lnSpc>
                <a:spcPct val="115000"/>
              </a:lnSpc>
              <a:spcBef>
                <a:spcPts val="0"/>
              </a:spcBef>
              <a:spcAft>
                <a:spcPts val="0"/>
              </a:spcAft>
              <a:buClr>
                <a:schemeClr val="dk2"/>
              </a:buClr>
              <a:buSzPts val="1400"/>
              <a:buFont typeface="IBM Plex Sans Arabic"/>
              <a:buChar char="○"/>
              <a:defRPr>
                <a:solidFill>
                  <a:schemeClr val="dk2"/>
                </a:solidFill>
                <a:latin typeface="IBM Plex Sans Arabic"/>
                <a:ea typeface="IBM Plex Sans Arabic"/>
                <a:cs typeface="IBM Plex Sans Arabic"/>
                <a:sym typeface="IBM Plex Sans Arabic"/>
              </a:defRPr>
            </a:lvl8pPr>
            <a:lvl9pPr marL="4114800" lvl="8" indent="-317500">
              <a:lnSpc>
                <a:spcPct val="115000"/>
              </a:lnSpc>
              <a:spcBef>
                <a:spcPts val="0"/>
              </a:spcBef>
              <a:spcAft>
                <a:spcPts val="0"/>
              </a:spcAft>
              <a:buClr>
                <a:schemeClr val="dk2"/>
              </a:buClr>
              <a:buSzPts val="1400"/>
              <a:buFont typeface="IBM Plex Sans Arabic"/>
              <a:buChar char="■"/>
              <a:defRPr>
                <a:solidFill>
                  <a:schemeClr val="dk2"/>
                </a:solidFill>
                <a:latin typeface="IBM Plex Sans Arabic"/>
                <a:ea typeface="IBM Plex Sans Arabic"/>
                <a:cs typeface="IBM Plex Sans Arabic"/>
                <a:sym typeface="IBM Plex Sans Arabic"/>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a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1.xml"/><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5.gif"/><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5.gif"/><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5.gif"/><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5.gi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5.gi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5.gif"/><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5.gif"/><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10.png"/><Relationship Id="rId4" Type="http://schemas.openxmlformats.org/officeDocument/2006/relationships/image" Target="../media/image5.gi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image" Target="../media/image5.gif"/><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5.gif"/><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5.gif"/><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5.gi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9000" b="-9000"/>
          </a:stretch>
        </a:blipFill>
        <a:effectLst/>
      </p:bgPr>
    </p:bg>
    <p:spTree>
      <p:nvGrpSpPr>
        <p:cNvPr id="1" name="Shape 55"/>
        <p:cNvGrpSpPr/>
        <p:nvPr/>
      </p:nvGrpSpPr>
      <p:grpSpPr>
        <a:xfrm>
          <a:off x="0" y="0"/>
          <a:ext cx="0" cy="0"/>
          <a:chOff x="0" y="0"/>
          <a:chExt cx="0" cy="0"/>
        </a:xfrm>
      </p:grpSpPr>
      <p:pic>
        <p:nvPicPr>
          <p:cNvPr id="57" name="Google Shape;57;p13"/>
          <p:cNvPicPr preferRelativeResize="0"/>
          <p:nvPr/>
        </p:nvPicPr>
        <p:blipFill>
          <a:blip r:embed="rId5">
            <a:alphaModFix/>
          </a:blip>
          <a:stretch>
            <a:fillRect/>
          </a:stretch>
        </p:blipFill>
        <p:spPr>
          <a:xfrm>
            <a:off x="3077247" y="1088492"/>
            <a:ext cx="2748902" cy="746299"/>
          </a:xfrm>
          <a:prstGeom prst="rect">
            <a:avLst/>
          </a:prstGeom>
          <a:noFill/>
          <a:ln>
            <a:noFill/>
          </a:ln>
        </p:spPr>
      </p:pic>
      <p:sp>
        <p:nvSpPr>
          <p:cNvPr id="58" name="Google Shape;58;p13"/>
          <p:cNvSpPr txBox="1">
            <a:spLocks noGrp="1"/>
          </p:cNvSpPr>
          <p:nvPr>
            <p:ph type="title" idx="4294967295"/>
          </p:nvPr>
        </p:nvSpPr>
        <p:spPr>
          <a:xfrm>
            <a:off x="234268" y="2591953"/>
            <a:ext cx="8796376" cy="536400"/>
          </a:xfrm>
          <a:prstGeom prst="rect">
            <a:avLst/>
          </a:prstGeom>
        </p:spPr>
        <p:txBody>
          <a:bodyPr spcFirstLastPara="1" wrap="square" lIns="91425" tIns="91425" rIns="91425" bIns="91425" anchor="t" anchorCtr="0">
            <a:noAutofit/>
          </a:bodyPr>
          <a:lstStyle/>
          <a:p>
            <a:pPr algn="ctr">
              <a:buSzPts val="990"/>
            </a:pPr>
            <a:r>
              <a:rPr lang="en-US" sz="3220" b="1" dirty="0" smtClean="0">
                <a:solidFill>
                  <a:srgbClr val="FFFFFF"/>
                </a:solidFill>
              </a:rPr>
              <a:t>AI-Generated </a:t>
            </a:r>
            <a:r>
              <a:rPr lang="en-US" sz="3220" b="1" dirty="0">
                <a:solidFill>
                  <a:srgbClr val="FFFFFF"/>
                </a:solidFill>
              </a:rPr>
              <a:t>Real-Time Sports Commentary in Multiple </a:t>
            </a:r>
            <a:r>
              <a:rPr lang="en-US" sz="3220" b="1" dirty="0" smtClean="0">
                <a:solidFill>
                  <a:srgbClr val="FFFFFF"/>
                </a:solidFill>
              </a:rPr>
              <a:t>Languages</a:t>
            </a:r>
            <a:endParaRPr sz="3220" b="1" dirty="0">
              <a:solidFill>
                <a:srgbClr val="FFFFFF"/>
              </a:solidFill>
            </a:endParaRPr>
          </a:p>
        </p:txBody>
      </p:sp>
      <p:sp>
        <p:nvSpPr>
          <p:cNvPr id="59" name="Google Shape;59;p13"/>
          <p:cNvSpPr txBox="1">
            <a:spLocks noGrp="1"/>
          </p:cNvSpPr>
          <p:nvPr>
            <p:ph type="title" idx="4294967295"/>
          </p:nvPr>
        </p:nvSpPr>
        <p:spPr>
          <a:xfrm>
            <a:off x="3586298" y="3717687"/>
            <a:ext cx="2686033" cy="536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US" b="1" dirty="0" smtClean="0">
                <a:solidFill>
                  <a:schemeClr val="lt1"/>
                </a:solidFill>
              </a:rPr>
              <a:t>AI </a:t>
            </a:r>
            <a:r>
              <a:rPr lang="en-US" b="1" dirty="0" smtClean="0">
                <a:solidFill>
                  <a:schemeClr val="lt1"/>
                </a:solidFill>
              </a:rPr>
              <a:t>Sports </a:t>
            </a:r>
            <a:r>
              <a:rPr lang="en-US" b="1" dirty="0" smtClean="0">
                <a:solidFill>
                  <a:schemeClr val="lt1"/>
                </a:solidFill>
              </a:rPr>
              <a:t>Voice</a:t>
            </a:r>
            <a:endParaRPr b="1" dirty="0">
              <a:solidFill>
                <a:srgbClr val="FFFFFF"/>
              </a:solidFill>
            </a:endParaRPr>
          </a:p>
        </p:txBody>
      </p:sp>
      <p:pic>
        <p:nvPicPr>
          <p:cNvPr id="60" name="Google Shape;60;p13"/>
          <p:cNvPicPr preferRelativeResize="0"/>
          <p:nvPr/>
        </p:nvPicPr>
        <p:blipFill>
          <a:blip r:embed="rId6">
            <a:alphaModFix/>
          </a:blip>
          <a:stretch>
            <a:fillRect/>
          </a:stretch>
        </p:blipFill>
        <p:spPr>
          <a:xfrm>
            <a:off x="313225" y="4618400"/>
            <a:ext cx="4504550" cy="347500"/>
          </a:xfrm>
          <a:prstGeom prst="rect">
            <a:avLst/>
          </a:prstGeom>
          <a:noFill/>
          <a:ln>
            <a:noFill/>
          </a:ln>
        </p:spPr>
      </p:pic>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1"/>
          <p:cNvSpPr txBox="1"/>
          <p:nvPr/>
        </p:nvSpPr>
        <p:spPr>
          <a:xfrm>
            <a:off x="1080655" y="79423"/>
            <a:ext cx="8229600" cy="536400"/>
          </a:xfrm>
          <a:prstGeom prst="rect">
            <a:avLst/>
          </a:prstGeom>
          <a:noFill/>
          <a:ln>
            <a:noFill/>
          </a:ln>
        </p:spPr>
        <p:txBody>
          <a:bodyPr spcFirstLastPara="1" wrap="square" lIns="91425" tIns="91425" rIns="91425" bIns="91425" anchor="t" anchorCtr="0">
            <a:noAutofit/>
          </a:bodyPr>
          <a:lstStyle/>
          <a:p>
            <a:pPr algn="ctr"/>
            <a:r>
              <a:rPr lang="en-US" b="1" u="sng" dirty="0" smtClean="0">
                <a:solidFill>
                  <a:schemeClr val="lt1"/>
                </a:solidFill>
                <a:latin typeface="IBM Plex Sans Arabic"/>
                <a:ea typeface="IBM Plex Sans Arabic"/>
                <a:cs typeface="IBM Plex Sans Arabic"/>
              </a:rPr>
              <a:t>AI </a:t>
            </a:r>
            <a:r>
              <a:rPr lang="en-US" b="1" u="sng" dirty="0">
                <a:solidFill>
                  <a:schemeClr val="lt1"/>
                </a:solidFill>
                <a:latin typeface="IBM Plex Sans Arabic"/>
                <a:ea typeface="IBM Plex Sans Arabic"/>
                <a:cs typeface="IBM Plex Sans Arabic"/>
              </a:rPr>
              <a:t>Model </a:t>
            </a:r>
            <a:r>
              <a:rPr lang="en-US" b="1" u="sng" dirty="0" smtClean="0">
                <a:solidFill>
                  <a:schemeClr val="lt1"/>
                </a:solidFill>
                <a:latin typeface="IBM Plex Sans Arabic"/>
                <a:ea typeface="IBM Plex Sans Arabic"/>
                <a:cs typeface="IBM Plex Sans Arabic"/>
              </a:rPr>
              <a:t>Combination for Implementing Real-Time </a:t>
            </a:r>
            <a:r>
              <a:rPr lang="en-US" b="1" u="sng" dirty="0">
                <a:solidFill>
                  <a:schemeClr val="lt1"/>
                </a:solidFill>
                <a:latin typeface="IBM Plex Sans Arabic"/>
                <a:ea typeface="IBM Plex Sans Arabic"/>
                <a:cs typeface="IBM Plex Sans Arabic"/>
              </a:rPr>
              <a:t>Sports </a:t>
            </a:r>
            <a:r>
              <a:rPr lang="en-US" b="1" u="sng" dirty="0" smtClean="0">
                <a:solidFill>
                  <a:schemeClr val="lt1"/>
                </a:solidFill>
                <a:latin typeface="IBM Plex Sans Arabic"/>
                <a:ea typeface="IBM Plex Sans Arabic"/>
                <a:cs typeface="IBM Plex Sans Arabic"/>
              </a:rPr>
              <a:t>Commentary </a:t>
            </a:r>
            <a:r>
              <a:rPr lang="en-US" b="1" u="sng" dirty="0">
                <a:solidFill>
                  <a:schemeClr val="lt1"/>
                </a:solidFill>
                <a:latin typeface="IBM Plex Sans Arabic"/>
                <a:ea typeface="IBM Plex Sans Arabic"/>
                <a:cs typeface="IBM Plex Sans Arabic"/>
              </a:rPr>
              <a:t>in </a:t>
            </a:r>
            <a:r>
              <a:rPr lang="en-US" b="1" u="sng" dirty="0" smtClean="0">
                <a:solidFill>
                  <a:schemeClr val="lt1"/>
                </a:solidFill>
                <a:latin typeface="IBM Plex Sans Arabic"/>
                <a:ea typeface="IBM Plex Sans Arabic"/>
                <a:cs typeface="IBM Plex Sans Arabic"/>
              </a:rPr>
              <a:t>Multiple Languages</a:t>
            </a:r>
            <a:endParaRPr lang="en-US" b="1" u="sng" dirty="0">
              <a:solidFill>
                <a:schemeClr val="lt1"/>
              </a:solidFill>
              <a:latin typeface="IBM Plex Sans Arabic"/>
              <a:ea typeface="IBM Plex Sans Arabic"/>
              <a:cs typeface="IBM Plex Sans Arabic"/>
            </a:endParaRPr>
          </a:p>
        </p:txBody>
      </p:sp>
      <p:graphicFrame>
        <p:nvGraphicFramePr>
          <p:cNvPr id="3" name="Table 2"/>
          <p:cNvGraphicFramePr>
            <a:graphicFrameLocks noGrp="1"/>
          </p:cNvGraphicFramePr>
          <p:nvPr>
            <p:extLst>
              <p:ext uri="{D42A27DB-BD31-4B8C-83A1-F6EECF244321}">
                <p14:modId xmlns:p14="http://schemas.microsoft.com/office/powerpoint/2010/main" val="1284415403"/>
              </p:ext>
            </p:extLst>
          </p:nvPr>
        </p:nvGraphicFramePr>
        <p:xfrm>
          <a:off x="186403" y="457127"/>
          <a:ext cx="8874472" cy="4728083"/>
        </p:xfrm>
        <a:graphic>
          <a:graphicData uri="http://schemas.openxmlformats.org/drawingml/2006/table">
            <a:tbl>
              <a:tblPr firstRow="1" bandRow="1">
                <a:tableStyleId>{21E4AEA4-8DFA-4A89-87EB-49C32662AFE0}</a:tableStyleId>
              </a:tblPr>
              <a:tblGrid>
                <a:gridCol w="2218618">
                  <a:extLst>
                    <a:ext uri="{9D8B030D-6E8A-4147-A177-3AD203B41FA5}">
                      <a16:colId xmlns:a16="http://schemas.microsoft.com/office/drawing/2014/main" val="3655802730"/>
                    </a:ext>
                  </a:extLst>
                </a:gridCol>
                <a:gridCol w="2151865">
                  <a:extLst>
                    <a:ext uri="{9D8B030D-6E8A-4147-A177-3AD203B41FA5}">
                      <a16:colId xmlns:a16="http://schemas.microsoft.com/office/drawing/2014/main" val="1701537548"/>
                    </a:ext>
                  </a:extLst>
                </a:gridCol>
                <a:gridCol w="2285371">
                  <a:extLst>
                    <a:ext uri="{9D8B030D-6E8A-4147-A177-3AD203B41FA5}">
                      <a16:colId xmlns:a16="http://schemas.microsoft.com/office/drawing/2014/main" val="1462751666"/>
                    </a:ext>
                  </a:extLst>
                </a:gridCol>
                <a:gridCol w="2218618">
                  <a:extLst>
                    <a:ext uri="{9D8B030D-6E8A-4147-A177-3AD203B41FA5}">
                      <a16:colId xmlns:a16="http://schemas.microsoft.com/office/drawing/2014/main" val="654149614"/>
                    </a:ext>
                  </a:extLst>
                </a:gridCol>
              </a:tblGrid>
              <a:tr h="157831">
                <a:tc>
                  <a:txBody>
                    <a:bodyPr/>
                    <a:lstStyle/>
                    <a:p>
                      <a:pPr marL="0" marR="0" algn="ctr">
                        <a:lnSpc>
                          <a:spcPct val="107000"/>
                        </a:lnSpc>
                        <a:spcBef>
                          <a:spcPts val="0"/>
                        </a:spcBef>
                        <a:spcAft>
                          <a:spcPts val="0"/>
                        </a:spcAft>
                      </a:pPr>
                      <a:r>
                        <a:rPr lang="en-US" sz="1000" b="1" dirty="0">
                          <a:effectLst/>
                        </a:rPr>
                        <a:t>Models</a:t>
                      </a:r>
                      <a:endParaRPr lang="en-US" sz="11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000" b="1" dirty="0">
                          <a:effectLst/>
                        </a:rPr>
                        <a:t>Purpose</a:t>
                      </a:r>
                      <a:endParaRPr lang="en-US" sz="11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000" b="1" dirty="0">
                          <a:effectLst/>
                        </a:rPr>
                        <a:t>Best Model</a:t>
                      </a:r>
                      <a:endParaRPr lang="en-US" sz="11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000" b="1" dirty="0">
                          <a:effectLst/>
                        </a:rPr>
                        <a:t>Role</a:t>
                      </a:r>
                      <a:endParaRPr lang="en-US" sz="11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27384827"/>
                  </a:ext>
                </a:extLst>
              </a:tr>
              <a:tr h="372391">
                <a:tc rowSpan="2">
                  <a:txBody>
                    <a:bodyPr/>
                    <a:lstStyle/>
                    <a:p>
                      <a:pPr marL="0" marR="0" algn="ctr">
                        <a:lnSpc>
                          <a:spcPct val="107000"/>
                        </a:lnSpc>
                        <a:spcBef>
                          <a:spcPts val="0"/>
                        </a:spcBef>
                        <a:spcAft>
                          <a:spcPts val="0"/>
                        </a:spcAft>
                      </a:pPr>
                      <a:r>
                        <a:rPr lang="en-US" sz="1100" b="1" dirty="0">
                          <a:effectLst/>
                        </a:rPr>
                        <a:t>Natural Language Processing (NLP) Models</a:t>
                      </a:r>
                      <a:endParaRPr lang="en-US" sz="1400" b="1" dirty="0">
                        <a:effectLst/>
                      </a:endParaRPr>
                    </a:p>
                    <a:p>
                      <a:pPr marL="0" marR="0" algn="ctr">
                        <a:lnSpc>
                          <a:spcPct val="107000"/>
                        </a:lnSpc>
                        <a:spcBef>
                          <a:spcPts val="0"/>
                        </a:spcBef>
                        <a:spcAft>
                          <a:spcPts val="0"/>
                        </a:spcAft>
                      </a:pPr>
                      <a:r>
                        <a:rPr lang="en-US" sz="1100" b="1" dirty="0">
                          <a:effectLst/>
                        </a:rPr>
                        <a:t> </a:t>
                      </a:r>
                      <a:endParaRPr lang="en-US" sz="1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rowSpan="2">
                  <a:txBody>
                    <a:bodyPr/>
                    <a:lstStyle/>
                    <a:p>
                      <a:pPr marL="0" marR="0" algn="ctr">
                        <a:lnSpc>
                          <a:spcPct val="107000"/>
                        </a:lnSpc>
                        <a:spcBef>
                          <a:spcPts val="0"/>
                        </a:spcBef>
                        <a:spcAft>
                          <a:spcPts val="0"/>
                        </a:spcAft>
                      </a:pPr>
                      <a:r>
                        <a:rPr lang="en-US" sz="800" dirty="0">
                          <a:effectLst/>
                        </a:rPr>
                        <a:t>Understanding match context, extracting key information, and generating accurate and engaging commentary</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800" b="1" dirty="0">
                          <a:effectLst/>
                        </a:rPr>
                        <a:t>Hugging Face Transformers </a:t>
                      </a:r>
                      <a:endParaRPr lang="en-US" sz="800" b="1" dirty="0" smtClean="0">
                        <a:effectLst/>
                      </a:endParaRPr>
                    </a:p>
                    <a:p>
                      <a:pPr marL="0" marR="0" algn="ctr">
                        <a:lnSpc>
                          <a:spcPct val="107000"/>
                        </a:lnSpc>
                        <a:spcBef>
                          <a:spcPts val="0"/>
                        </a:spcBef>
                        <a:spcAft>
                          <a:spcPts val="0"/>
                        </a:spcAft>
                      </a:pPr>
                      <a:r>
                        <a:rPr lang="en-US" sz="800" b="1" dirty="0" smtClean="0">
                          <a:effectLst/>
                        </a:rPr>
                        <a:t>(</a:t>
                      </a:r>
                      <a:r>
                        <a:rPr lang="en-US" sz="800" b="1" dirty="0">
                          <a:effectLst/>
                        </a:rPr>
                        <a:t>BERT &amp; GPT-2)</a:t>
                      </a:r>
                      <a:endParaRPr lang="en-US" sz="1000" b="1" dirty="0">
                        <a:effectLst/>
                      </a:endParaRPr>
                    </a:p>
                    <a:p>
                      <a:pPr marL="0" marR="0" algn="ctr">
                        <a:lnSpc>
                          <a:spcPct val="107000"/>
                        </a:lnSpc>
                        <a:spcBef>
                          <a:spcPts val="0"/>
                        </a:spcBef>
                        <a:spcAft>
                          <a:spcPts val="0"/>
                        </a:spcAft>
                      </a:pPr>
                      <a:r>
                        <a:rPr lang="en-US" sz="800" b="1" dirty="0">
                          <a:effectLst/>
                        </a:rPr>
                        <a:t> </a:t>
                      </a:r>
                      <a:endParaRPr lang="en-US" sz="1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800">
                          <a:effectLst/>
                        </a:rPr>
                        <a:t>Context-aware commentary generation and understanding match dynamics</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57321760"/>
                  </a:ext>
                </a:extLst>
              </a:tr>
              <a:tr h="498631">
                <a:tc vMerge="1">
                  <a:txBody>
                    <a:bodyPr/>
                    <a:lstStyle/>
                    <a:p>
                      <a:endParaRPr lang="en-US"/>
                    </a:p>
                  </a:txBody>
                  <a:tcPr/>
                </a:tc>
                <a:tc vMerge="1">
                  <a:txBody>
                    <a:bodyPr/>
                    <a:lstStyle/>
                    <a:p>
                      <a:endParaRPr lang="en-US"/>
                    </a:p>
                  </a:txBody>
                  <a:tcPr/>
                </a:tc>
                <a:tc>
                  <a:txBody>
                    <a:bodyPr/>
                    <a:lstStyle/>
                    <a:p>
                      <a:pPr marL="0" marR="0" algn="ctr">
                        <a:lnSpc>
                          <a:spcPct val="107000"/>
                        </a:lnSpc>
                        <a:spcBef>
                          <a:spcPts val="0"/>
                        </a:spcBef>
                        <a:spcAft>
                          <a:spcPts val="0"/>
                        </a:spcAft>
                      </a:pPr>
                      <a:r>
                        <a:rPr lang="en-US" sz="800" b="1" dirty="0" err="1">
                          <a:effectLst/>
                        </a:rPr>
                        <a:t>sPACy</a:t>
                      </a:r>
                      <a:endParaRPr lang="en-US" sz="1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800">
                          <a:effectLst/>
                        </a:rPr>
                        <a:t>Named Entity Recognition (NER) to identify players, teams, locations, and events during the match.</a:t>
                      </a:r>
                      <a:endParaRPr lang="en-US" sz="1000">
                        <a:effectLst/>
                      </a:endParaRPr>
                    </a:p>
                    <a:p>
                      <a:pPr marL="0" marR="0" algn="ctr">
                        <a:lnSpc>
                          <a:spcPct val="107000"/>
                        </a:lnSpc>
                        <a:spcBef>
                          <a:spcPts val="0"/>
                        </a:spcBef>
                        <a:spcAft>
                          <a:spcPts val="0"/>
                        </a:spcAft>
                      </a:pPr>
                      <a:r>
                        <a:rPr lang="en-US" sz="800">
                          <a:effectLst/>
                        </a:rPr>
                        <a:t> </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26775420"/>
                  </a:ext>
                </a:extLst>
              </a:tr>
              <a:tr h="372391">
                <a:tc rowSpan="2">
                  <a:txBody>
                    <a:bodyPr/>
                    <a:lstStyle/>
                    <a:p>
                      <a:pPr marL="0" marR="0" algn="ctr">
                        <a:lnSpc>
                          <a:spcPct val="107000"/>
                        </a:lnSpc>
                        <a:spcBef>
                          <a:spcPts val="0"/>
                        </a:spcBef>
                        <a:spcAft>
                          <a:spcPts val="0"/>
                        </a:spcAft>
                      </a:pPr>
                      <a:r>
                        <a:rPr lang="en-US" sz="1100" b="1" dirty="0">
                          <a:effectLst/>
                        </a:rPr>
                        <a:t>Generative AI Models</a:t>
                      </a:r>
                      <a:endParaRPr lang="en-US" sz="1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rowSpan="2">
                  <a:txBody>
                    <a:bodyPr/>
                    <a:lstStyle/>
                    <a:p>
                      <a:pPr marL="0" marR="0" algn="ctr">
                        <a:lnSpc>
                          <a:spcPct val="107000"/>
                        </a:lnSpc>
                        <a:spcBef>
                          <a:spcPts val="0"/>
                        </a:spcBef>
                        <a:spcAft>
                          <a:spcPts val="0"/>
                        </a:spcAft>
                      </a:pPr>
                      <a:r>
                        <a:rPr lang="en-US" sz="800" dirty="0">
                          <a:effectLst/>
                        </a:rPr>
                        <a:t>Real-time generation of engaging, context-aware, and tone-specific commentary.</a:t>
                      </a:r>
                      <a:endParaRPr lang="en-US" sz="1000" dirty="0">
                        <a:effectLst/>
                      </a:endParaRPr>
                    </a:p>
                    <a:p>
                      <a:pPr marL="0" marR="0" algn="ctr">
                        <a:lnSpc>
                          <a:spcPct val="107000"/>
                        </a:lnSpc>
                        <a:spcBef>
                          <a:spcPts val="0"/>
                        </a:spcBef>
                        <a:spcAft>
                          <a:spcPts val="0"/>
                        </a:spcAft>
                      </a:pPr>
                      <a:r>
                        <a:rPr lang="en-US" sz="800" dirty="0">
                          <a:effectLst/>
                        </a:rPr>
                        <a:t> </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800" b="1" dirty="0" err="1">
                          <a:effectLst/>
                        </a:rPr>
                        <a:t>OpenAI</a:t>
                      </a:r>
                      <a:r>
                        <a:rPr lang="en-US" sz="800" b="1" dirty="0">
                          <a:effectLst/>
                        </a:rPr>
                        <a:t> </a:t>
                      </a:r>
                      <a:r>
                        <a:rPr lang="en-US" sz="800" b="1" dirty="0" smtClean="0">
                          <a:effectLst/>
                        </a:rPr>
                        <a:t>GPT</a:t>
                      </a:r>
                    </a:p>
                    <a:p>
                      <a:pPr marL="0" marR="0" algn="ctr">
                        <a:lnSpc>
                          <a:spcPct val="107000"/>
                        </a:lnSpc>
                        <a:spcBef>
                          <a:spcPts val="0"/>
                        </a:spcBef>
                        <a:spcAft>
                          <a:spcPts val="0"/>
                        </a:spcAft>
                      </a:pPr>
                      <a:r>
                        <a:rPr lang="en-US" sz="800" b="1" dirty="0" smtClean="0">
                          <a:effectLst/>
                        </a:rPr>
                        <a:t>3.5 </a:t>
                      </a:r>
                      <a:r>
                        <a:rPr lang="en-US" sz="800" b="1" dirty="0">
                          <a:effectLst/>
                        </a:rPr>
                        <a:t>/ GPT-4</a:t>
                      </a:r>
                      <a:endParaRPr lang="en-US" sz="1000" b="1" dirty="0">
                        <a:effectLst/>
                      </a:endParaRPr>
                    </a:p>
                    <a:p>
                      <a:pPr marL="0" marR="0" algn="ctr">
                        <a:lnSpc>
                          <a:spcPct val="107000"/>
                        </a:lnSpc>
                        <a:spcBef>
                          <a:spcPts val="0"/>
                        </a:spcBef>
                        <a:spcAft>
                          <a:spcPts val="0"/>
                        </a:spcAft>
                      </a:pPr>
                      <a:r>
                        <a:rPr lang="en-US" sz="800" b="1" dirty="0">
                          <a:effectLst/>
                        </a:rPr>
                        <a:t> </a:t>
                      </a:r>
                      <a:endParaRPr lang="en-US" sz="1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800">
                          <a:effectLst/>
                        </a:rPr>
                        <a:t>Generates dynamic and personalized commentary with different tones (casual, analyst, fan-favorite).</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001274014"/>
                  </a:ext>
                </a:extLst>
              </a:tr>
              <a:tr h="246151">
                <a:tc vMerge="1">
                  <a:txBody>
                    <a:bodyPr/>
                    <a:lstStyle/>
                    <a:p>
                      <a:endParaRPr lang="en-US"/>
                    </a:p>
                  </a:txBody>
                  <a:tcPr/>
                </a:tc>
                <a:tc vMerge="1">
                  <a:txBody>
                    <a:bodyPr/>
                    <a:lstStyle/>
                    <a:p>
                      <a:endParaRPr lang="en-US"/>
                    </a:p>
                  </a:txBody>
                  <a:tcPr/>
                </a:tc>
                <a:tc>
                  <a:txBody>
                    <a:bodyPr/>
                    <a:lstStyle/>
                    <a:p>
                      <a:pPr marL="0" marR="0" algn="ctr">
                        <a:lnSpc>
                          <a:spcPct val="107000"/>
                        </a:lnSpc>
                        <a:spcBef>
                          <a:spcPts val="0"/>
                        </a:spcBef>
                        <a:spcAft>
                          <a:spcPts val="0"/>
                        </a:spcAft>
                      </a:pPr>
                      <a:r>
                        <a:rPr lang="en-US" sz="800" b="1" dirty="0">
                          <a:effectLst/>
                        </a:rPr>
                        <a:t>T5 </a:t>
                      </a:r>
                      <a:endParaRPr lang="en-US" sz="800" b="1" dirty="0" smtClean="0">
                        <a:effectLst/>
                      </a:endParaRPr>
                    </a:p>
                    <a:p>
                      <a:pPr marL="0" marR="0" algn="ctr">
                        <a:lnSpc>
                          <a:spcPct val="107000"/>
                        </a:lnSpc>
                        <a:spcBef>
                          <a:spcPts val="0"/>
                        </a:spcBef>
                        <a:spcAft>
                          <a:spcPts val="0"/>
                        </a:spcAft>
                      </a:pPr>
                      <a:r>
                        <a:rPr lang="en-US" sz="800" b="1" dirty="0" smtClean="0">
                          <a:effectLst/>
                        </a:rPr>
                        <a:t>(</a:t>
                      </a:r>
                      <a:r>
                        <a:rPr lang="en-US" sz="800" b="1" dirty="0">
                          <a:effectLst/>
                        </a:rPr>
                        <a:t>Text-to-Text Transfer Transformer)</a:t>
                      </a:r>
                      <a:endParaRPr lang="en-US" sz="1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800">
                          <a:effectLst/>
                        </a:rPr>
                        <a:t>Suitable for paraphrasing and summarizing complex match events quickly.</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74311061"/>
                  </a:ext>
                </a:extLst>
              </a:tr>
              <a:tr h="246151">
                <a:tc rowSpan="2">
                  <a:txBody>
                    <a:bodyPr/>
                    <a:lstStyle/>
                    <a:p>
                      <a:pPr marL="0" marR="0" algn="ctr">
                        <a:lnSpc>
                          <a:spcPct val="107000"/>
                        </a:lnSpc>
                        <a:spcBef>
                          <a:spcPts val="0"/>
                        </a:spcBef>
                        <a:spcAft>
                          <a:spcPts val="0"/>
                        </a:spcAft>
                      </a:pPr>
                      <a:r>
                        <a:rPr lang="en-US" sz="1100" b="1" dirty="0">
                          <a:effectLst/>
                        </a:rPr>
                        <a:t>Real-Time Translation Models</a:t>
                      </a:r>
                      <a:endParaRPr lang="en-US" sz="1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rowSpan="2">
                  <a:txBody>
                    <a:bodyPr/>
                    <a:lstStyle/>
                    <a:p>
                      <a:pPr marL="0" marR="0" algn="ctr">
                        <a:lnSpc>
                          <a:spcPct val="107000"/>
                        </a:lnSpc>
                        <a:spcBef>
                          <a:spcPts val="0"/>
                        </a:spcBef>
                        <a:spcAft>
                          <a:spcPts val="0"/>
                        </a:spcAft>
                      </a:pPr>
                      <a:r>
                        <a:rPr lang="en-US" sz="800" dirty="0">
                          <a:effectLst/>
                        </a:rPr>
                        <a:t>Translate commentary into multiple languages with native-level fluency and cultural relevance.</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800" b="1" dirty="0" err="1">
                          <a:effectLst/>
                        </a:rPr>
                        <a:t>MarianMT</a:t>
                      </a:r>
                      <a:r>
                        <a:rPr lang="en-US" sz="800" b="1" dirty="0">
                          <a:effectLst/>
                        </a:rPr>
                        <a:t> </a:t>
                      </a:r>
                      <a:endParaRPr lang="en-US" sz="800" b="1" dirty="0" smtClean="0">
                        <a:effectLst/>
                      </a:endParaRPr>
                    </a:p>
                    <a:p>
                      <a:pPr marL="0" marR="0" algn="ctr">
                        <a:lnSpc>
                          <a:spcPct val="107000"/>
                        </a:lnSpc>
                        <a:spcBef>
                          <a:spcPts val="0"/>
                        </a:spcBef>
                        <a:spcAft>
                          <a:spcPts val="0"/>
                        </a:spcAft>
                      </a:pPr>
                      <a:r>
                        <a:rPr lang="en-US" sz="800" b="1" dirty="0" smtClean="0">
                          <a:effectLst/>
                        </a:rPr>
                        <a:t>(</a:t>
                      </a:r>
                      <a:r>
                        <a:rPr lang="en-US" sz="800" b="1" dirty="0">
                          <a:effectLst/>
                        </a:rPr>
                        <a:t>Hugging Face)</a:t>
                      </a:r>
                      <a:endParaRPr lang="en-US" sz="1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800">
                          <a:effectLst/>
                        </a:rPr>
                        <a:t>Supports 40+ languages with high accuracy and low latency</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159126298"/>
                  </a:ext>
                </a:extLst>
              </a:tr>
              <a:tr h="372391">
                <a:tc vMerge="1">
                  <a:txBody>
                    <a:bodyPr/>
                    <a:lstStyle/>
                    <a:p>
                      <a:endParaRPr lang="en-US"/>
                    </a:p>
                  </a:txBody>
                  <a:tcPr/>
                </a:tc>
                <a:tc vMerge="1">
                  <a:txBody>
                    <a:bodyPr/>
                    <a:lstStyle/>
                    <a:p>
                      <a:endParaRPr lang="en-US"/>
                    </a:p>
                  </a:txBody>
                  <a:tcPr/>
                </a:tc>
                <a:tc>
                  <a:txBody>
                    <a:bodyPr/>
                    <a:lstStyle/>
                    <a:p>
                      <a:pPr marL="0" marR="0" algn="ctr">
                        <a:lnSpc>
                          <a:spcPct val="107000"/>
                        </a:lnSpc>
                        <a:spcBef>
                          <a:spcPts val="0"/>
                        </a:spcBef>
                        <a:spcAft>
                          <a:spcPts val="0"/>
                        </a:spcAft>
                      </a:pPr>
                      <a:r>
                        <a:rPr lang="en-US" sz="800" b="1" dirty="0">
                          <a:effectLst/>
                        </a:rPr>
                        <a:t>Google Translate API </a:t>
                      </a:r>
                      <a:endParaRPr lang="en-US" sz="800" b="1" dirty="0" smtClean="0">
                        <a:effectLst/>
                      </a:endParaRPr>
                    </a:p>
                    <a:p>
                      <a:pPr marL="0" marR="0" algn="ctr">
                        <a:lnSpc>
                          <a:spcPct val="107000"/>
                        </a:lnSpc>
                        <a:spcBef>
                          <a:spcPts val="0"/>
                        </a:spcBef>
                        <a:spcAft>
                          <a:spcPts val="0"/>
                        </a:spcAft>
                      </a:pPr>
                      <a:r>
                        <a:rPr lang="en-US" sz="800" b="1" dirty="0" smtClean="0">
                          <a:effectLst/>
                        </a:rPr>
                        <a:t>(Free </a:t>
                      </a:r>
                      <a:r>
                        <a:rPr lang="en-US" sz="800" b="1" dirty="0">
                          <a:effectLst/>
                        </a:rPr>
                        <a:t>Tier)</a:t>
                      </a:r>
                      <a:endParaRPr lang="en-US" sz="1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800">
                          <a:effectLst/>
                        </a:rPr>
                        <a:t>Provides broad language support and real-time API access.</a:t>
                      </a:r>
                      <a:endParaRPr lang="en-US" sz="1000">
                        <a:effectLst/>
                      </a:endParaRPr>
                    </a:p>
                    <a:p>
                      <a:pPr marL="0" marR="0" algn="ctr">
                        <a:lnSpc>
                          <a:spcPct val="107000"/>
                        </a:lnSpc>
                        <a:spcBef>
                          <a:spcPts val="0"/>
                        </a:spcBef>
                        <a:spcAft>
                          <a:spcPts val="0"/>
                        </a:spcAft>
                      </a:pPr>
                      <a:r>
                        <a:rPr lang="en-US" sz="800">
                          <a:effectLst/>
                        </a:rPr>
                        <a:t> </a:t>
                      </a:r>
                      <a:endParaRPr lang="en-US" sz="10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130249679"/>
                  </a:ext>
                </a:extLst>
              </a:tr>
              <a:tr h="372391">
                <a:tc rowSpan="2">
                  <a:txBody>
                    <a:bodyPr/>
                    <a:lstStyle/>
                    <a:p>
                      <a:pPr marL="0" marR="0" algn="ctr">
                        <a:lnSpc>
                          <a:spcPct val="107000"/>
                        </a:lnSpc>
                        <a:spcBef>
                          <a:spcPts val="0"/>
                        </a:spcBef>
                        <a:spcAft>
                          <a:spcPts val="0"/>
                        </a:spcAft>
                      </a:pPr>
                      <a:r>
                        <a:rPr lang="en-US" sz="1100" b="1" dirty="0">
                          <a:effectLst/>
                        </a:rPr>
                        <a:t>Text-to-Speech (TTS) Models</a:t>
                      </a:r>
                      <a:endParaRPr lang="en-US" sz="1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rowSpan="2">
                  <a:txBody>
                    <a:bodyPr/>
                    <a:lstStyle/>
                    <a:p>
                      <a:pPr marL="0" marR="0" algn="ctr">
                        <a:lnSpc>
                          <a:spcPct val="107000"/>
                        </a:lnSpc>
                        <a:spcBef>
                          <a:spcPts val="0"/>
                        </a:spcBef>
                        <a:spcAft>
                          <a:spcPts val="0"/>
                        </a:spcAft>
                      </a:pPr>
                      <a:r>
                        <a:rPr lang="en-US" sz="800" dirty="0">
                          <a:effectLst/>
                        </a:rPr>
                        <a:t>Convert text-based commentary into natural, human-like speech.</a:t>
                      </a:r>
                      <a:endParaRPr lang="en-US" sz="1000" dirty="0">
                        <a:effectLst/>
                      </a:endParaRPr>
                    </a:p>
                    <a:p>
                      <a:pPr marL="0" marR="0" algn="ctr">
                        <a:lnSpc>
                          <a:spcPct val="107000"/>
                        </a:lnSpc>
                        <a:spcBef>
                          <a:spcPts val="0"/>
                        </a:spcBef>
                        <a:spcAft>
                          <a:spcPts val="0"/>
                        </a:spcAft>
                      </a:pPr>
                      <a:r>
                        <a:rPr lang="en-US" sz="800" dirty="0">
                          <a:effectLst/>
                        </a:rPr>
                        <a:t> </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800" b="1" dirty="0">
                          <a:effectLst/>
                        </a:rPr>
                        <a:t>Google Text-to-Speech API</a:t>
                      </a:r>
                      <a:endParaRPr lang="en-US" sz="1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800" dirty="0">
                          <a:effectLst/>
                        </a:rPr>
                        <a:t>Provides real-time, human-like voice synthesis.</a:t>
                      </a:r>
                      <a:endParaRPr lang="en-US" sz="1000" dirty="0">
                        <a:effectLst/>
                      </a:endParaRPr>
                    </a:p>
                    <a:p>
                      <a:pPr marL="0" marR="0" algn="ctr">
                        <a:lnSpc>
                          <a:spcPct val="107000"/>
                        </a:lnSpc>
                        <a:spcBef>
                          <a:spcPts val="0"/>
                        </a:spcBef>
                        <a:spcAft>
                          <a:spcPts val="0"/>
                        </a:spcAft>
                      </a:pPr>
                      <a:r>
                        <a:rPr lang="en-US" sz="800" dirty="0">
                          <a:effectLst/>
                        </a:rPr>
                        <a:t> </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859023618"/>
                  </a:ext>
                </a:extLst>
              </a:tr>
              <a:tr h="372391">
                <a:tc vMerge="1">
                  <a:txBody>
                    <a:bodyPr/>
                    <a:lstStyle/>
                    <a:p>
                      <a:endParaRPr lang="en-US"/>
                    </a:p>
                  </a:txBody>
                  <a:tcPr/>
                </a:tc>
                <a:tc vMerge="1">
                  <a:txBody>
                    <a:bodyPr/>
                    <a:lstStyle/>
                    <a:p>
                      <a:endParaRPr lang="en-US"/>
                    </a:p>
                  </a:txBody>
                  <a:tcPr/>
                </a:tc>
                <a:tc>
                  <a:txBody>
                    <a:bodyPr/>
                    <a:lstStyle/>
                    <a:p>
                      <a:pPr marL="0" marR="0" algn="ctr">
                        <a:lnSpc>
                          <a:spcPct val="107000"/>
                        </a:lnSpc>
                        <a:spcBef>
                          <a:spcPts val="0"/>
                        </a:spcBef>
                        <a:spcAft>
                          <a:spcPts val="0"/>
                        </a:spcAft>
                      </a:pPr>
                      <a:r>
                        <a:rPr lang="en-US" sz="800" b="1" dirty="0">
                          <a:effectLst/>
                        </a:rPr>
                        <a:t>Amazon Polly</a:t>
                      </a:r>
                      <a:endParaRPr lang="en-US" sz="1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800" dirty="0">
                          <a:effectLst/>
                        </a:rPr>
                        <a:t>Converts commentary into speech with emotional inflection and multiple voice options.</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684753693"/>
                  </a:ext>
                </a:extLst>
              </a:tr>
              <a:tr h="372391">
                <a:tc rowSpan="2">
                  <a:txBody>
                    <a:bodyPr/>
                    <a:lstStyle/>
                    <a:p>
                      <a:pPr marL="0" marR="0" algn="ctr">
                        <a:lnSpc>
                          <a:spcPct val="107000"/>
                        </a:lnSpc>
                        <a:spcBef>
                          <a:spcPts val="0"/>
                        </a:spcBef>
                        <a:spcAft>
                          <a:spcPts val="0"/>
                        </a:spcAft>
                      </a:pPr>
                      <a:r>
                        <a:rPr lang="en-US" sz="1100" b="1" dirty="0">
                          <a:effectLst/>
                        </a:rPr>
                        <a:t>Speech-to-Text (STT) Models</a:t>
                      </a:r>
                      <a:endParaRPr lang="en-US" sz="1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rowSpan="2">
                  <a:txBody>
                    <a:bodyPr/>
                    <a:lstStyle/>
                    <a:p>
                      <a:pPr marL="0" marR="0" algn="ctr">
                        <a:lnSpc>
                          <a:spcPct val="107000"/>
                        </a:lnSpc>
                        <a:spcBef>
                          <a:spcPts val="0"/>
                        </a:spcBef>
                        <a:spcAft>
                          <a:spcPts val="0"/>
                        </a:spcAft>
                      </a:pPr>
                      <a:r>
                        <a:rPr lang="en-US" sz="800" dirty="0">
                          <a:effectLst/>
                        </a:rPr>
                        <a:t>Transcribe live game feeds to text for real-time analysis and commentary generation</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800" b="1" dirty="0">
                          <a:effectLst/>
                        </a:rPr>
                        <a:t>Google Speech-to-Text API</a:t>
                      </a:r>
                      <a:endParaRPr lang="en-US" sz="1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800" dirty="0">
                          <a:effectLst/>
                        </a:rPr>
                        <a:t>Converts live audio feeds into text with high accuracy.</a:t>
                      </a:r>
                      <a:endParaRPr lang="en-US" sz="1000" dirty="0">
                        <a:effectLst/>
                      </a:endParaRPr>
                    </a:p>
                    <a:p>
                      <a:pPr marL="0" marR="0" algn="ctr">
                        <a:lnSpc>
                          <a:spcPct val="107000"/>
                        </a:lnSpc>
                        <a:spcBef>
                          <a:spcPts val="0"/>
                        </a:spcBef>
                        <a:spcAft>
                          <a:spcPts val="0"/>
                        </a:spcAft>
                      </a:pPr>
                      <a:r>
                        <a:rPr lang="en-US" sz="800" dirty="0">
                          <a:effectLst/>
                        </a:rPr>
                        <a:t> </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099090846"/>
                  </a:ext>
                </a:extLst>
              </a:tr>
              <a:tr h="372391">
                <a:tc vMerge="1">
                  <a:txBody>
                    <a:bodyPr/>
                    <a:lstStyle/>
                    <a:p>
                      <a:endParaRPr lang="en-US"/>
                    </a:p>
                  </a:txBody>
                  <a:tcPr/>
                </a:tc>
                <a:tc vMerge="1">
                  <a:txBody>
                    <a:bodyPr/>
                    <a:lstStyle/>
                    <a:p>
                      <a:endParaRPr lang="en-US"/>
                    </a:p>
                  </a:txBody>
                  <a:tcPr/>
                </a:tc>
                <a:tc>
                  <a:txBody>
                    <a:bodyPr/>
                    <a:lstStyle/>
                    <a:p>
                      <a:pPr marL="0" marR="0" algn="ctr">
                        <a:lnSpc>
                          <a:spcPct val="107000"/>
                        </a:lnSpc>
                        <a:spcBef>
                          <a:spcPts val="0"/>
                        </a:spcBef>
                        <a:spcAft>
                          <a:spcPts val="0"/>
                        </a:spcAft>
                      </a:pPr>
                      <a:r>
                        <a:rPr lang="en-US" sz="800" b="1" dirty="0" err="1">
                          <a:effectLst/>
                        </a:rPr>
                        <a:t>DeepSpeech</a:t>
                      </a:r>
                      <a:r>
                        <a:rPr lang="en-US" sz="800" b="1" dirty="0">
                          <a:effectLst/>
                        </a:rPr>
                        <a:t> </a:t>
                      </a:r>
                      <a:endParaRPr lang="en-US" sz="800" b="1" dirty="0" smtClean="0">
                        <a:effectLst/>
                      </a:endParaRPr>
                    </a:p>
                    <a:p>
                      <a:pPr marL="0" marR="0" algn="ctr">
                        <a:lnSpc>
                          <a:spcPct val="107000"/>
                        </a:lnSpc>
                        <a:spcBef>
                          <a:spcPts val="0"/>
                        </a:spcBef>
                        <a:spcAft>
                          <a:spcPts val="0"/>
                        </a:spcAft>
                      </a:pPr>
                      <a:r>
                        <a:rPr lang="en-US" sz="800" b="1" dirty="0" smtClean="0">
                          <a:effectLst/>
                        </a:rPr>
                        <a:t>(</a:t>
                      </a:r>
                      <a:r>
                        <a:rPr lang="en-US" sz="800" b="1" dirty="0">
                          <a:effectLst/>
                        </a:rPr>
                        <a:t>Mozilla)</a:t>
                      </a:r>
                      <a:endParaRPr lang="en-US" sz="1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800" dirty="0">
                          <a:effectLst/>
                        </a:rPr>
                        <a:t>Open-source STT with high accuracy for sports-specific terms.</a:t>
                      </a:r>
                      <a:endParaRPr lang="en-US" sz="1000" dirty="0">
                        <a:effectLst/>
                      </a:endParaRPr>
                    </a:p>
                    <a:p>
                      <a:pPr marL="0" marR="0" algn="ctr">
                        <a:lnSpc>
                          <a:spcPct val="107000"/>
                        </a:lnSpc>
                        <a:spcBef>
                          <a:spcPts val="0"/>
                        </a:spcBef>
                        <a:spcAft>
                          <a:spcPts val="0"/>
                        </a:spcAft>
                      </a:pPr>
                      <a:r>
                        <a:rPr lang="en-US" sz="800" dirty="0">
                          <a:effectLst/>
                        </a:rPr>
                        <a:t> </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710815349"/>
                  </a:ext>
                </a:extLst>
              </a:tr>
              <a:tr h="372391">
                <a:tc rowSpan="2">
                  <a:txBody>
                    <a:bodyPr/>
                    <a:lstStyle/>
                    <a:p>
                      <a:pPr marL="0" marR="0" algn="ctr">
                        <a:lnSpc>
                          <a:spcPct val="107000"/>
                        </a:lnSpc>
                        <a:spcBef>
                          <a:spcPts val="0"/>
                        </a:spcBef>
                        <a:spcAft>
                          <a:spcPts val="0"/>
                        </a:spcAft>
                      </a:pPr>
                      <a:r>
                        <a:rPr lang="en-US" sz="1100" b="1" dirty="0">
                          <a:effectLst/>
                        </a:rPr>
                        <a:t>Emotion and Sentiment Analysis Models</a:t>
                      </a:r>
                      <a:endParaRPr lang="en-US" sz="1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rowSpan="2">
                  <a:txBody>
                    <a:bodyPr/>
                    <a:lstStyle/>
                    <a:p>
                      <a:pPr marL="0" marR="0" algn="ctr">
                        <a:lnSpc>
                          <a:spcPct val="107000"/>
                        </a:lnSpc>
                        <a:spcBef>
                          <a:spcPts val="0"/>
                        </a:spcBef>
                        <a:spcAft>
                          <a:spcPts val="0"/>
                        </a:spcAft>
                      </a:pPr>
                      <a:r>
                        <a:rPr lang="en-US" sz="800" dirty="0">
                          <a:effectLst/>
                        </a:rPr>
                        <a:t>Adjust tone and excitement levels based on crowd reactions and match events</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800" b="1" dirty="0">
                          <a:effectLst/>
                        </a:rPr>
                        <a:t>BERT </a:t>
                      </a:r>
                      <a:endParaRPr lang="en-US" sz="800" b="1" dirty="0" smtClean="0">
                        <a:effectLst/>
                      </a:endParaRPr>
                    </a:p>
                    <a:p>
                      <a:pPr marL="0" marR="0" algn="ctr">
                        <a:lnSpc>
                          <a:spcPct val="107000"/>
                        </a:lnSpc>
                        <a:spcBef>
                          <a:spcPts val="0"/>
                        </a:spcBef>
                        <a:spcAft>
                          <a:spcPts val="0"/>
                        </a:spcAft>
                      </a:pPr>
                      <a:r>
                        <a:rPr lang="en-US" sz="800" b="1" dirty="0" smtClean="0">
                          <a:effectLst/>
                        </a:rPr>
                        <a:t>(</a:t>
                      </a:r>
                      <a:r>
                        <a:rPr lang="en-US" sz="800" b="1" dirty="0">
                          <a:effectLst/>
                        </a:rPr>
                        <a:t>Emotion Detection Fine-Tuned)</a:t>
                      </a:r>
                      <a:endParaRPr lang="en-US" sz="1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800" dirty="0">
                          <a:effectLst/>
                        </a:rPr>
                        <a:t>Detects sentiments and emotional cues in fan reactions and adjusts commentary tone accordingly.</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380070534"/>
                  </a:ext>
                </a:extLst>
              </a:tr>
              <a:tr h="372391">
                <a:tc vMerge="1">
                  <a:txBody>
                    <a:bodyPr/>
                    <a:lstStyle/>
                    <a:p>
                      <a:endParaRPr lang="en-US"/>
                    </a:p>
                  </a:txBody>
                  <a:tcPr/>
                </a:tc>
                <a:tc vMerge="1">
                  <a:txBody>
                    <a:bodyPr/>
                    <a:lstStyle/>
                    <a:p>
                      <a:endParaRPr lang="en-US"/>
                    </a:p>
                  </a:txBody>
                  <a:tcPr/>
                </a:tc>
                <a:tc>
                  <a:txBody>
                    <a:bodyPr/>
                    <a:lstStyle/>
                    <a:p>
                      <a:pPr marL="0" marR="0" algn="ctr">
                        <a:lnSpc>
                          <a:spcPct val="107000"/>
                        </a:lnSpc>
                        <a:spcBef>
                          <a:spcPts val="0"/>
                        </a:spcBef>
                        <a:spcAft>
                          <a:spcPts val="0"/>
                        </a:spcAft>
                      </a:pPr>
                      <a:r>
                        <a:rPr lang="en-US" sz="800" b="1" dirty="0" err="1">
                          <a:effectLst/>
                        </a:rPr>
                        <a:t>Affectiva</a:t>
                      </a:r>
                      <a:r>
                        <a:rPr lang="en-US" sz="800" b="1" dirty="0">
                          <a:effectLst/>
                        </a:rPr>
                        <a:t> </a:t>
                      </a:r>
                      <a:endParaRPr lang="en-US" sz="800" b="1" dirty="0" smtClean="0">
                        <a:effectLst/>
                      </a:endParaRPr>
                    </a:p>
                    <a:p>
                      <a:pPr marL="0" marR="0" algn="ctr">
                        <a:lnSpc>
                          <a:spcPct val="107000"/>
                        </a:lnSpc>
                        <a:spcBef>
                          <a:spcPts val="0"/>
                        </a:spcBef>
                        <a:spcAft>
                          <a:spcPts val="0"/>
                        </a:spcAft>
                      </a:pPr>
                      <a:r>
                        <a:rPr lang="en-US" sz="800" b="1" dirty="0" smtClean="0">
                          <a:effectLst/>
                        </a:rPr>
                        <a:t>(</a:t>
                      </a:r>
                      <a:r>
                        <a:rPr lang="en-US" sz="800" b="1" dirty="0">
                          <a:effectLst/>
                        </a:rPr>
                        <a:t>Emotion AI)</a:t>
                      </a:r>
                      <a:endParaRPr lang="en-US" sz="1000" b="1" dirty="0">
                        <a:effectLst/>
                      </a:endParaRPr>
                    </a:p>
                    <a:p>
                      <a:pPr marL="0" marR="0" algn="ctr">
                        <a:lnSpc>
                          <a:spcPct val="107000"/>
                        </a:lnSpc>
                        <a:spcBef>
                          <a:spcPts val="0"/>
                        </a:spcBef>
                        <a:spcAft>
                          <a:spcPts val="0"/>
                        </a:spcAft>
                      </a:pPr>
                      <a:r>
                        <a:rPr lang="en-US" sz="800" b="1" dirty="0">
                          <a:effectLst/>
                        </a:rPr>
                        <a:t> </a:t>
                      </a:r>
                      <a:endParaRPr lang="en-US" sz="10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800" dirty="0">
                          <a:effectLst/>
                        </a:rPr>
                        <a:t>Analyzes facial expressions and vocal tones from live audience feeds to gauge excitement</a:t>
                      </a:r>
                      <a:endParaRPr lang="en-US" sz="1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005379701"/>
                  </a:ext>
                </a:extLst>
              </a:tr>
            </a:tbl>
          </a:graphicData>
        </a:graphic>
      </p:graphicFrame>
    </p:spTree>
    <p:custDataLst>
      <p:tags r:id="rId1"/>
    </p:custDataLst>
    <p:extLst>
      <p:ext uri="{BB962C8B-B14F-4D97-AF65-F5344CB8AC3E}">
        <p14:creationId xmlns:p14="http://schemas.microsoft.com/office/powerpoint/2010/main" val="19947295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4" name="Rectangle 3"/>
          <p:cNvSpPr/>
          <p:nvPr/>
        </p:nvSpPr>
        <p:spPr>
          <a:xfrm>
            <a:off x="343844" y="1903849"/>
            <a:ext cx="3495125" cy="1384995"/>
          </a:xfrm>
          <a:prstGeom prst="rect">
            <a:avLst/>
          </a:prstGeom>
        </p:spPr>
        <p:txBody>
          <a:bodyPr wrap="square">
            <a:spAutoFit/>
          </a:bodyPr>
          <a:lstStyle/>
          <a:p>
            <a:pPr algn="ctr"/>
            <a:r>
              <a:rPr lang="en-US" dirty="0">
                <a:solidFill>
                  <a:schemeClr val="bg1"/>
                </a:solidFill>
              </a:rPr>
              <a:t>This combination offers a </a:t>
            </a:r>
            <a:r>
              <a:rPr lang="en-US" b="1" dirty="0">
                <a:solidFill>
                  <a:schemeClr val="bg1"/>
                </a:solidFill>
              </a:rPr>
              <a:t>robust, scalable, and cost-effective solution</a:t>
            </a:r>
            <a:r>
              <a:rPr lang="en-US" dirty="0">
                <a:solidFill>
                  <a:schemeClr val="bg1"/>
                </a:solidFill>
              </a:rPr>
              <a:t> for implementing the AI-generated real-time sports commentary system, ensuring </a:t>
            </a:r>
            <a:r>
              <a:rPr lang="en-US" b="1" dirty="0">
                <a:solidFill>
                  <a:schemeClr val="bg1"/>
                </a:solidFill>
              </a:rPr>
              <a:t>high engagement, accessibility, and operational efficiency</a:t>
            </a:r>
            <a:r>
              <a:rPr lang="en-US" dirty="0">
                <a:solidFill>
                  <a:schemeClr val="bg1"/>
                </a:solidFill>
              </a:rPr>
              <a:t>.</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0914" y="-98242"/>
            <a:ext cx="5724225" cy="51435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2685" y="47189"/>
            <a:ext cx="640080" cy="640080"/>
          </a:xfrm>
          <a:prstGeom prst="rect">
            <a:avLst/>
          </a:prstGeom>
        </p:spPr>
      </p:pic>
    </p:spTree>
    <p:custDataLst>
      <p:tags r:id="rId1"/>
    </p:custDataLst>
    <p:extLst>
      <p:ext uri="{BB962C8B-B14F-4D97-AF65-F5344CB8AC3E}">
        <p14:creationId xmlns:p14="http://schemas.microsoft.com/office/powerpoint/2010/main" val="25781308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1"/>
          <p:cNvSpPr txBox="1"/>
          <p:nvPr/>
        </p:nvSpPr>
        <p:spPr>
          <a:xfrm>
            <a:off x="881643" y="423193"/>
            <a:ext cx="7229574" cy="536400"/>
          </a:xfrm>
          <a:prstGeom prst="rect">
            <a:avLst/>
          </a:prstGeom>
          <a:noFill/>
          <a:ln>
            <a:noFill/>
          </a:ln>
        </p:spPr>
        <p:txBody>
          <a:bodyPr spcFirstLastPara="1" wrap="square" lIns="91425" tIns="91425" rIns="91425" bIns="91425" anchor="t" anchorCtr="0">
            <a:noAutofit/>
          </a:bodyPr>
          <a:lstStyle/>
          <a:p>
            <a:pPr algn="ctr"/>
            <a:r>
              <a:rPr lang="en-US" sz="2400" dirty="0">
                <a:solidFill>
                  <a:schemeClr val="lt1"/>
                </a:solidFill>
                <a:latin typeface="IBM Plex Sans Arabic"/>
                <a:ea typeface="IBM Plex Sans Arabic"/>
                <a:cs typeface="IBM Plex Sans Arabic"/>
              </a:rPr>
              <a:t>Project </a:t>
            </a:r>
            <a:r>
              <a:rPr lang="en-US" sz="2400" dirty="0" smtClean="0">
                <a:solidFill>
                  <a:schemeClr val="lt1"/>
                </a:solidFill>
                <a:latin typeface="IBM Plex Sans Arabic"/>
                <a:ea typeface="IBM Plex Sans Arabic"/>
                <a:cs typeface="IBM Plex Sans Arabic"/>
              </a:rPr>
              <a:t>Phases</a:t>
            </a:r>
            <a:endParaRPr lang="en-US" sz="2400" dirty="0">
              <a:solidFill>
                <a:schemeClr val="lt1"/>
              </a:solidFill>
              <a:latin typeface="IBM Plex Sans Arabic"/>
              <a:ea typeface="IBM Plex Sans Arabic"/>
              <a:cs typeface="IBM Plex Sans Arabic"/>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59593"/>
            <a:ext cx="9144000" cy="4183906"/>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2685" y="47189"/>
            <a:ext cx="640080" cy="640080"/>
          </a:xfrm>
          <a:prstGeom prst="rect">
            <a:avLst/>
          </a:prstGeom>
        </p:spPr>
      </p:pic>
    </p:spTree>
    <p:custDataLst>
      <p:tags r:id="rId1"/>
    </p:custDataLst>
    <p:extLst>
      <p:ext uri="{BB962C8B-B14F-4D97-AF65-F5344CB8AC3E}">
        <p14:creationId xmlns:p14="http://schemas.microsoft.com/office/powerpoint/2010/main" val="2134136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10" name="Rectangle 9"/>
          <p:cNvSpPr/>
          <p:nvPr/>
        </p:nvSpPr>
        <p:spPr>
          <a:xfrm>
            <a:off x="4058122" y="1065540"/>
            <a:ext cx="2040397" cy="31134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p:cNvGraphicFramePr>
            <a:graphicFrameLocks noGrp="1"/>
          </p:cNvGraphicFramePr>
          <p:nvPr>
            <p:extLst>
              <p:ext uri="{D42A27DB-BD31-4B8C-83A1-F6EECF244321}">
                <p14:modId xmlns:p14="http://schemas.microsoft.com/office/powerpoint/2010/main" val="608070354"/>
              </p:ext>
            </p:extLst>
          </p:nvPr>
        </p:nvGraphicFramePr>
        <p:xfrm>
          <a:off x="6351611" y="200101"/>
          <a:ext cx="2648806" cy="2466850"/>
        </p:xfrm>
        <a:graphic>
          <a:graphicData uri="http://schemas.openxmlformats.org/drawingml/2006/table">
            <a:tbl>
              <a:tblPr firstRow="1" bandRow="1">
                <a:tableStyleId>{125E5076-3810-47DD-B79F-674D7AD40C01}</a:tableStyleId>
              </a:tblPr>
              <a:tblGrid>
                <a:gridCol w="1324403">
                  <a:extLst>
                    <a:ext uri="{9D8B030D-6E8A-4147-A177-3AD203B41FA5}">
                      <a16:colId xmlns:a16="http://schemas.microsoft.com/office/drawing/2014/main" val="1096253065"/>
                    </a:ext>
                  </a:extLst>
                </a:gridCol>
                <a:gridCol w="1324403">
                  <a:extLst>
                    <a:ext uri="{9D8B030D-6E8A-4147-A177-3AD203B41FA5}">
                      <a16:colId xmlns:a16="http://schemas.microsoft.com/office/drawing/2014/main" val="2468297008"/>
                    </a:ext>
                  </a:extLst>
                </a:gridCol>
              </a:tblGrid>
              <a:tr h="265208">
                <a:tc>
                  <a:txBody>
                    <a:bodyPr/>
                    <a:lstStyle/>
                    <a:p>
                      <a:pPr marL="0" marR="0" algn="ctr">
                        <a:lnSpc>
                          <a:spcPct val="107000"/>
                        </a:lnSpc>
                        <a:spcBef>
                          <a:spcPts val="0"/>
                        </a:spcBef>
                        <a:spcAft>
                          <a:spcPts val="800"/>
                        </a:spcAft>
                      </a:pPr>
                      <a:r>
                        <a:rPr lang="en-US" sz="1000" b="0" dirty="0" smtClean="0">
                          <a:effectLst/>
                          <a:latin typeface="Bahnschrift Light" panose="020B0502040204020203" pitchFamily="34" charset="0"/>
                        </a:rPr>
                        <a:t>Role</a:t>
                      </a:r>
                      <a:endParaRPr lang="en-US" sz="1000" b="0" dirty="0">
                        <a:effectLst/>
                        <a:latin typeface="Bahnschrift Light" panose="020B0502040204020203"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800"/>
                        </a:spcAft>
                      </a:pPr>
                      <a:r>
                        <a:rPr lang="en-US" sz="1000" b="0" dirty="0">
                          <a:effectLst/>
                          <a:latin typeface="Bahnschrift Light" panose="020B0502040204020203" pitchFamily="34" charset="0"/>
                        </a:rPr>
                        <a:t>Total Duration</a:t>
                      </a:r>
                      <a:endParaRPr lang="en-US" sz="1000" b="0" dirty="0">
                        <a:effectLst/>
                        <a:latin typeface="Bahnschrift Light" panose="020B0502040204020203"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668919743"/>
                  </a:ext>
                </a:extLst>
              </a:tr>
              <a:tr h="265208">
                <a:tc>
                  <a:txBody>
                    <a:bodyPr/>
                    <a:lstStyle/>
                    <a:p>
                      <a:pPr marL="0" marR="0" algn="ctr">
                        <a:lnSpc>
                          <a:spcPct val="107000"/>
                        </a:lnSpc>
                        <a:spcBef>
                          <a:spcPts val="0"/>
                        </a:spcBef>
                        <a:spcAft>
                          <a:spcPts val="800"/>
                        </a:spcAft>
                      </a:pPr>
                      <a:r>
                        <a:rPr lang="en-US" sz="1000" b="0" dirty="0">
                          <a:effectLst/>
                          <a:latin typeface="Bahnschrift Light" panose="020B0502040204020203" pitchFamily="34" charset="0"/>
                        </a:rPr>
                        <a:t>AI Engineers (4)</a:t>
                      </a:r>
                      <a:endParaRPr lang="en-US" sz="1000" b="0" dirty="0">
                        <a:effectLst/>
                        <a:latin typeface="Bahnschrift Light" panose="020B0502040204020203"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800"/>
                        </a:spcAft>
                      </a:pPr>
                      <a:r>
                        <a:rPr lang="en-US" sz="1000" b="0" dirty="0">
                          <a:effectLst/>
                          <a:latin typeface="Bahnschrift Light" panose="020B0502040204020203" pitchFamily="34" charset="0"/>
                        </a:rPr>
                        <a:t>18 months</a:t>
                      </a:r>
                      <a:endParaRPr lang="en-US" sz="1000" b="0" dirty="0">
                        <a:effectLst/>
                        <a:latin typeface="Bahnschrift Light" panose="020B0502040204020203"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3817782206"/>
                  </a:ext>
                </a:extLst>
              </a:tr>
              <a:tr h="290103">
                <a:tc>
                  <a:txBody>
                    <a:bodyPr/>
                    <a:lstStyle/>
                    <a:p>
                      <a:pPr marL="0" marR="0" algn="ctr">
                        <a:lnSpc>
                          <a:spcPct val="107000"/>
                        </a:lnSpc>
                        <a:spcBef>
                          <a:spcPts val="0"/>
                        </a:spcBef>
                        <a:spcAft>
                          <a:spcPts val="800"/>
                        </a:spcAft>
                      </a:pPr>
                      <a:r>
                        <a:rPr lang="en-US" sz="1000" b="0">
                          <a:effectLst/>
                          <a:latin typeface="Bahnschrift Light" panose="020B0502040204020203" pitchFamily="34" charset="0"/>
                        </a:rPr>
                        <a:t>Software Developers (4)</a:t>
                      </a:r>
                      <a:endParaRPr lang="en-US" sz="1000" b="0">
                        <a:effectLst/>
                        <a:latin typeface="Bahnschrift Light" panose="020B0502040204020203"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800"/>
                        </a:spcAft>
                      </a:pPr>
                      <a:r>
                        <a:rPr lang="en-US" sz="1000" b="0" dirty="0">
                          <a:effectLst/>
                          <a:latin typeface="Bahnschrift Light" panose="020B0502040204020203" pitchFamily="34" charset="0"/>
                        </a:rPr>
                        <a:t>18 months</a:t>
                      </a:r>
                      <a:endParaRPr lang="en-US" sz="1000" b="0" dirty="0">
                        <a:effectLst/>
                        <a:latin typeface="Bahnschrift Light" panose="020B0502040204020203"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2989113638"/>
                  </a:ext>
                </a:extLst>
              </a:tr>
              <a:tr h="265208">
                <a:tc>
                  <a:txBody>
                    <a:bodyPr/>
                    <a:lstStyle/>
                    <a:p>
                      <a:pPr marL="0" marR="0" algn="ctr">
                        <a:lnSpc>
                          <a:spcPct val="107000"/>
                        </a:lnSpc>
                        <a:spcBef>
                          <a:spcPts val="0"/>
                        </a:spcBef>
                        <a:spcAft>
                          <a:spcPts val="800"/>
                        </a:spcAft>
                      </a:pPr>
                      <a:r>
                        <a:rPr lang="en-US" sz="1000" b="0">
                          <a:effectLst/>
                          <a:latin typeface="Bahnschrift Light" panose="020B0502040204020203" pitchFamily="34" charset="0"/>
                        </a:rPr>
                        <a:t>Data Scientists (2)</a:t>
                      </a:r>
                      <a:endParaRPr lang="en-US" sz="1000" b="0">
                        <a:effectLst/>
                        <a:latin typeface="Bahnschrift Light" panose="020B0502040204020203"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800"/>
                        </a:spcAft>
                      </a:pPr>
                      <a:r>
                        <a:rPr lang="en-US" sz="1000" b="0" dirty="0">
                          <a:effectLst/>
                          <a:latin typeface="Bahnschrift Light" panose="020B0502040204020203" pitchFamily="34" charset="0"/>
                        </a:rPr>
                        <a:t>18 months</a:t>
                      </a:r>
                      <a:endParaRPr lang="en-US" sz="1000" b="0" dirty="0">
                        <a:effectLst/>
                        <a:latin typeface="Bahnschrift Light" panose="020B0502040204020203"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931937380"/>
                  </a:ext>
                </a:extLst>
              </a:tr>
              <a:tr h="265208">
                <a:tc>
                  <a:txBody>
                    <a:bodyPr/>
                    <a:lstStyle/>
                    <a:p>
                      <a:pPr marL="0" marR="0" algn="ctr">
                        <a:lnSpc>
                          <a:spcPct val="107000"/>
                        </a:lnSpc>
                        <a:spcBef>
                          <a:spcPts val="0"/>
                        </a:spcBef>
                        <a:spcAft>
                          <a:spcPts val="800"/>
                        </a:spcAft>
                      </a:pPr>
                      <a:r>
                        <a:rPr lang="en-US" sz="1000" b="0">
                          <a:effectLst/>
                          <a:latin typeface="Bahnschrift Light" panose="020B0502040204020203" pitchFamily="34" charset="0"/>
                        </a:rPr>
                        <a:t>DevOps Engineers (2)</a:t>
                      </a:r>
                      <a:endParaRPr lang="en-US" sz="1000" b="0">
                        <a:effectLst/>
                        <a:latin typeface="Bahnschrift Light" panose="020B0502040204020203"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800"/>
                        </a:spcAft>
                      </a:pPr>
                      <a:r>
                        <a:rPr lang="en-US" sz="1000" b="0">
                          <a:effectLst/>
                          <a:latin typeface="Bahnschrift Light" panose="020B0502040204020203" pitchFamily="34" charset="0"/>
                        </a:rPr>
                        <a:t>12 months</a:t>
                      </a:r>
                      <a:endParaRPr lang="en-US" sz="1000" b="0">
                        <a:effectLst/>
                        <a:latin typeface="Bahnschrift Light" panose="020B0502040204020203"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3351329429"/>
                  </a:ext>
                </a:extLst>
              </a:tr>
              <a:tr h="265208">
                <a:tc>
                  <a:txBody>
                    <a:bodyPr/>
                    <a:lstStyle/>
                    <a:p>
                      <a:pPr marL="0" marR="0" algn="ctr">
                        <a:lnSpc>
                          <a:spcPct val="107000"/>
                        </a:lnSpc>
                        <a:spcBef>
                          <a:spcPts val="0"/>
                        </a:spcBef>
                        <a:spcAft>
                          <a:spcPts val="800"/>
                        </a:spcAft>
                      </a:pPr>
                      <a:r>
                        <a:rPr lang="en-US" sz="1000" b="0" dirty="0">
                          <a:effectLst/>
                          <a:latin typeface="Bahnschrift Light" panose="020B0502040204020203" pitchFamily="34" charset="0"/>
                        </a:rPr>
                        <a:t>QA Engineers (2)</a:t>
                      </a:r>
                      <a:endParaRPr lang="en-US" sz="1000" b="0" dirty="0">
                        <a:effectLst/>
                        <a:latin typeface="Bahnschrift Light" panose="020B0502040204020203"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800"/>
                        </a:spcAft>
                      </a:pPr>
                      <a:r>
                        <a:rPr lang="en-US" sz="1000" b="0">
                          <a:effectLst/>
                          <a:latin typeface="Bahnschrift Light" panose="020B0502040204020203" pitchFamily="34" charset="0"/>
                        </a:rPr>
                        <a:t>6 months</a:t>
                      </a:r>
                      <a:endParaRPr lang="en-US" sz="1000" b="0">
                        <a:effectLst/>
                        <a:latin typeface="Bahnschrift Light" panose="020B0502040204020203"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2734873443"/>
                  </a:ext>
                </a:extLst>
              </a:tr>
              <a:tr h="265208">
                <a:tc>
                  <a:txBody>
                    <a:bodyPr/>
                    <a:lstStyle/>
                    <a:p>
                      <a:pPr marL="0" marR="0" algn="ctr">
                        <a:lnSpc>
                          <a:spcPct val="107000"/>
                        </a:lnSpc>
                        <a:spcBef>
                          <a:spcPts val="0"/>
                        </a:spcBef>
                        <a:spcAft>
                          <a:spcPts val="800"/>
                        </a:spcAft>
                      </a:pPr>
                      <a:r>
                        <a:rPr lang="en-US" sz="1000" b="0">
                          <a:effectLst/>
                          <a:latin typeface="Bahnschrift Light" panose="020B0502040204020203" pitchFamily="34" charset="0"/>
                        </a:rPr>
                        <a:t>Project Manager (1)</a:t>
                      </a:r>
                      <a:endParaRPr lang="en-US" sz="1000" b="0">
                        <a:effectLst/>
                        <a:latin typeface="Bahnschrift Light" panose="020B0502040204020203"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800"/>
                        </a:spcAft>
                      </a:pPr>
                      <a:r>
                        <a:rPr lang="en-US" sz="1000" b="0">
                          <a:effectLst/>
                          <a:latin typeface="Bahnschrift Light" panose="020B0502040204020203" pitchFamily="34" charset="0"/>
                        </a:rPr>
                        <a:t>18 months</a:t>
                      </a:r>
                      <a:endParaRPr lang="en-US" sz="1000" b="0">
                        <a:effectLst/>
                        <a:latin typeface="Bahnschrift Light" panose="020B0502040204020203"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1720465699"/>
                  </a:ext>
                </a:extLst>
              </a:tr>
              <a:tr h="265208">
                <a:tc>
                  <a:txBody>
                    <a:bodyPr/>
                    <a:lstStyle/>
                    <a:p>
                      <a:pPr marL="0" marR="0" algn="ctr">
                        <a:lnSpc>
                          <a:spcPct val="107000"/>
                        </a:lnSpc>
                        <a:spcBef>
                          <a:spcPts val="0"/>
                        </a:spcBef>
                        <a:spcAft>
                          <a:spcPts val="800"/>
                        </a:spcAft>
                      </a:pPr>
                      <a:r>
                        <a:rPr lang="en-US" sz="1000" b="0">
                          <a:effectLst/>
                          <a:latin typeface="Bahnschrift Light" panose="020B0502040204020203" pitchFamily="34" charset="0"/>
                        </a:rPr>
                        <a:t>UI/UX Designers (2)</a:t>
                      </a:r>
                      <a:endParaRPr lang="en-US" sz="1000" b="0">
                        <a:effectLst/>
                        <a:latin typeface="Bahnschrift Light" panose="020B0502040204020203"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800"/>
                        </a:spcAft>
                      </a:pPr>
                      <a:r>
                        <a:rPr lang="en-US" sz="1000" b="0">
                          <a:effectLst/>
                          <a:latin typeface="Bahnschrift Light" panose="020B0502040204020203" pitchFamily="34" charset="0"/>
                        </a:rPr>
                        <a:t>12 months</a:t>
                      </a:r>
                      <a:endParaRPr lang="en-US" sz="1000" b="0">
                        <a:effectLst/>
                        <a:latin typeface="Bahnschrift Light" panose="020B0502040204020203"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1773015565"/>
                  </a:ext>
                </a:extLst>
              </a:tr>
              <a:tr h="265208">
                <a:tc>
                  <a:txBody>
                    <a:bodyPr/>
                    <a:lstStyle/>
                    <a:p>
                      <a:pPr marL="0" marR="0" algn="ctr">
                        <a:lnSpc>
                          <a:spcPct val="107000"/>
                        </a:lnSpc>
                        <a:spcBef>
                          <a:spcPts val="0"/>
                        </a:spcBef>
                        <a:spcAft>
                          <a:spcPts val="800"/>
                        </a:spcAft>
                      </a:pPr>
                      <a:r>
                        <a:rPr lang="en-US" sz="1000" b="0" dirty="0">
                          <a:effectLst/>
                          <a:latin typeface="Bahnschrift Light" panose="020B0502040204020203" pitchFamily="34" charset="0"/>
                        </a:rPr>
                        <a:t>Marketing Team (3)</a:t>
                      </a:r>
                      <a:endParaRPr lang="en-US" sz="1000" b="0" dirty="0">
                        <a:effectLst/>
                        <a:latin typeface="Bahnschrift Light" panose="020B0502040204020203" pitchFamily="34" charset="0"/>
                        <a:ea typeface="Calibri" panose="020F0502020204030204" pitchFamily="34" charset="0"/>
                        <a:cs typeface="Arial" panose="020B0604020202020204" pitchFamily="34" charset="0"/>
                      </a:endParaRPr>
                    </a:p>
                  </a:txBody>
                  <a:tcPr marL="9525" marR="9525" marT="9525" marB="9525" anchor="ctr"/>
                </a:tc>
                <a:tc>
                  <a:txBody>
                    <a:bodyPr/>
                    <a:lstStyle/>
                    <a:p>
                      <a:pPr marL="0" marR="0" algn="ctr">
                        <a:lnSpc>
                          <a:spcPct val="107000"/>
                        </a:lnSpc>
                        <a:spcBef>
                          <a:spcPts val="0"/>
                        </a:spcBef>
                        <a:spcAft>
                          <a:spcPts val="800"/>
                        </a:spcAft>
                      </a:pPr>
                      <a:r>
                        <a:rPr lang="en-US" sz="1000" b="0" dirty="0">
                          <a:effectLst/>
                          <a:latin typeface="Bahnschrift Light" panose="020B0502040204020203" pitchFamily="34" charset="0"/>
                        </a:rPr>
                        <a:t>6 months</a:t>
                      </a:r>
                      <a:endParaRPr lang="en-US" sz="1000" b="0" dirty="0">
                        <a:effectLst/>
                        <a:latin typeface="Bahnschrift Light" panose="020B0502040204020203" pitchFamily="34" charset="0"/>
                        <a:ea typeface="Calibri" panose="020F0502020204030204" pitchFamily="34" charset="0"/>
                        <a:cs typeface="Arial" panose="020B0604020202020204" pitchFamily="34" charset="0"/>
                      </a:endParaRPr>
                    </a:p>
                  </a:txBody>
                  <a:tcPr marL="9525" marR="9525" marT="9525" marB="9525" anchor="ctr"/>
                </a:tc>
                <a:extLst>
                  <a:ext uri="{0D108BD9-81ED-4DB2-BD59-A6C34878D82A}">
                    <a16:rowId xmlns:a16="http://schemas.microsoft.com/office/drawing/2014/main" val="3999716917"/>
                  </a:ext>
                </a:extLst>
              </a:tr>
            </a:tbl>
          </a:graphicData>
        </a:graphic>
      </p:graphicFrame>
      <p:sp>
        <p:nvSpPr>
          <p:cNvPr id="6" name="Google Shape;250;p21"/>
          <p:cNvSpPr txBox="1"/>
          <p:nvPr/>
        </p:nvSpPr>
        <p:spPr>
          <a:xfrm>
            <a:off x="1628814" y="302968"/>
            <a:ext cx="4624899" cy="536400"/>
          </a:xfrm>
          <a:prstGeom prst="rect">
            <a:avLst/>
          </a:prstGeom>
          <a:noFill/>
          <a:ln>
            <a:noFill/>
          </a:ln>
        </p:spPr>
        <p:txBody>
          <a:bodyPr spcFirstLastPara="1" wrap="square" lIns="91425" tIns="91425" rIns="91425" bIns="91425" anchor="t" anchorCtr="0">
            <a:noAutofit/>
          </a:bodyPr>
          <a:lstStyle/>
          <a:p>
            <a:pPr algn="ctr"/>
            <a:r>
              <a:rPr lang="en-US" sz="2400" dirty="0" smtClean="0">
                <a:solidFill>
                  <a:schemeClr val="lt1"/>
                </a:solidFill>
                <a:latin typeface="IBM Plex Sans Arabic"/>
                <a:ea typeface="IBM Plex Sans Arabic"/>
                <a:cs typeface="IBM Plex Sans Arabic"/>
              </a:rPr>
              <a:t>Budget Allocation</a:t>
            </a:r>
            <a:endParaRPr lang="en-US" sz="2400" dirty="0">
              <a:solidFill>
                <a:schemeClr val="lt1"/>
              </a:solidFill>
              <a:latin typeface="IBM Plex Sans Arabic"/>
              <a:ea typeface="IBM Plex Sans Arabic"/>
              <a:cs typeface="IBM Plex Sans Arabic"/>
            </a:endParaRPr>
          </a:p>
        </p:txBody>
      </p:sp>
      <p:graphicFrame>
        <p:nvGraphicFramePr>
          <p:cNvPr id="7" name="Table 6"/>
          <p:cNvGraphicFramePr>
            <a:graphicFrameLocks noGrp="1"/>
          </p:cNvGraphicFramePr>
          <p:nvPr>
            <p:extLst>
              <p:ext uri="{D42A27DB-BD31-4B8C-83A1-F6EECF244321}">
                <p14:modId xmlns:p14="http://schemas.microsoft.com/office/powerpoint/2010/main" val="3982836006"/>
              </p:ext>
            </p:extLst>
          </p:nvPr>
        </p:nvGraphicFramePr>
        <p:xfrm>
          <a:off x="6366725" y="2745450"/>
          <a:ext cx="2648806" cy="2077490"/>
        </p:xfrm>
        <a:graphic>
          <a:graphicData uri="http://schemas.openxmlformats.org/drawingml/2006/table">
            <a:tbl>
              <a:tblPr firstRow="1" bandRow="1">
                <a:tableStyleId>{125E5076-3810-47DD-B79F-674D7AD40C01}</a:tableStyleId>
              </a:tblPr>
              <a:tblGrid>
                <a:gridCol w="2648806">
                  <a:extLst>
                    <a:ext uri="{9D8B030D-6E8A-4147-A177-3AD203B41FA5}">
                      <a16:colId xmlns:a16="http://schemas.microsoft.com/office/drawing/2014/main" val="1096253065"/>
                    </a:ext>
                  </a:extLst>
                </a:gridCol>
              </a:tblGrid>
              <a:tr h="208559">
                <a:tc>
                  <a:txBody>
                    <a:bodyPr/>
                    <a:lstStyle/>
                    <a:p>
                      <a:pPr marL="0" marR="0" algn="ctr">
                        <a:lnSpc>
                          <a:spcPct val="107000"/>
                        </a:lnSpc>
                        <a:spcBef>
                          <a:spcPts val="0"/>
                        </a:spcBef>
                        <a:spcAft>
                          <a:spcPts val="800"/>
                        </a:spcAft>
                      </a:pPr>
                      <a:r>
                        <a:rPr lang="en-US" sz="1000" b="1" i="0" u="none" strike="noStrike" cap="none" dirty="0" smtClean="0">
                          <a:solidFill>
                            <a:schemeClr val="lt1"/>
                          </a:solidFill>
                          <a:effectLst/>
                          <a:latin typeface="Bahnschrift Light" panose="020B0502040204020203" pitchFamily="34" charset="0"/>
                          <a:ea typeface="Calibri" panose="020F0502020204030204" pitchFamily="34" charset="0"/>
                          <a:cs typeface="Arial" panose="020B0604020202020204" pitchFamily="34" charset="0"/>
                          <a:sym typeface="Arial"/>
                        </a:rPr>
                        <a:t>Technical Resource</a:t>
                      </a:r>
                      <a:endParaRPr lang="en-US" sz="1000" b="1" i="0" u="none" strike="noStrike" cap="none" dirty="0">
                        <a:solidFill>
                          <a:schemeClr val="lt1"/>
                        </a:solidFill>
                        <a:effectLst/>
                        <a:latin typeface="Bahnschrift Light" panose="020B0502040204020203" pitchFamily="34" charset="0"/>
                        <a:ea typeface="Calibri" panose="020F0502020204030204" pitchFamily="34" charset="0"/>
                        <a:cs typeface="Arial" panose="020B0604020202020204" pitchFamily="34" charset="0"/>
                        <a:sym typeface="Arial"/>
                      </a:endParaRPr>
                    </a:p>
                  </a:txBody>
                  <a:tcPr marL="9525" marR="9525" marT="9525" marB="9525" anchor="ctr"/>
                </a:tc>
                <a:extLst>
                  <a:ext uri="{0D108BD9-81ED-4DB2-BD59-A6C34878D82A}">
                    <a16:rowId xmlns:a16="http://schemas.microsoft.com/office/drawing/2014/main" val="668919743"/>
                  </a:ext>
                </a:extLst>
              </a:tr>
              <a:tr h="313271">
                <a:tc>
                  <a:txBody>
                    <a:bodyPr/>
                    <a:lstStyle/>
                    <a:p>
                      <a:pPr marL="0" marR="0" algn="ctr">
                        <a:lnSpc>
                          <a:spcPct val="107000"/>
                        </a:lnSpc>
                        <a:spcBef>
                          <a:spcPts val="0"/>
                        </a:spcBef>
                        <a:spcAft>
                          <a:spcPts val="800"/>
                        </a:spcAft>
                      </a:pPr>
                      <a:r>
                        <a:rPr lang="en-US" sz="1000" dirty="0">
                          <a:effectLst/>
                          <a:latin typeface="Bahnschrift Light" panose="020B0502040204020203" pitchFamily="34" charset="0"/>
                          <a:ea typeface="Calibri" panose="020F0502020204030204" pitchFamily="34" charset="0"/>
                          <a:cs typeface="Arial" panose="020B0604020202020204" pitchFamily="34" charset="0"/>
                        </a:rPr>
                        <a:t>Cloud Infrastructure (AWS/Google Cloud)</a:t>
                      </a:r>
                    </a:p>
                  </a:txBody>
                  <a:tcPr marL="9525" marR="9525" marT="9525" marB="9525" anchor="ctr"/>
                </a:tc>
                <a:extLst>
                  <a:ext uri="{0D108BD9-81ED-4DB2-BD59-A6C34878D82A}">
                    <a16:rowId xmlns:a16="http://schemas.microsoft.com/office/drawing/2014/main" val="3817782206"/>
                  </a:ext>
                </a:extLst>
              </a:tr>
              <a:tr h="310597">
                <a:tc>
                  <a:txBody>
                    <a:bodyPr/>
                    <a:lstStyle/>
                    <a:p>
                      <a:pPr marL="0" marR="0" algn="ctr">
                        <a:lnSpc>
                          <a:spcPct val="107000"/>
                        </a:lnSpc>
                        <a:spcBef>
                          <a:spcPts val="0"/>
                        </a:spcBef>
                        <a:spcAft>
                          <a:spcPts val="800"/>
                        </a:spcAft>
                      </a:pPr>
                      <a:r>
                        <a:rPr lang="en-US" sz="1000" dirty="0">
                          <a:effectLst/>
                          <a:latin typeface="Bahnschrift Light" panose="020B0502040204020203" pitchFamily="34" charset="0"/>
                          <a:ea typeface="Calibri" panose="020F0502020204030204" pitchFamily="34" charset="0"/>
                          <a:cs typeface="Arial" panose="020B0604020202020204" pitchFamily="34" charset="0"/>
                        </a:rPr>
                        <a:t>AI Model Training (GPU Clusters)</a:t>
                      </a:r>
                    </a:p>
                  </a:txBody>
                  <a:tcPr marL="9525" marR="9525" marT="9525" marB="9525" anchor="ctr"/>
                </a:tc>
                <a:extLst>
                  <a:ext uri="{0D108BD9-81ED-4DB2-BD59-A6C34878D82A}">
                    <a16:rowId xmlns:a16="http://schemas.microsoft.com/office/drawing/2014/main" val="2989113638"/>
                  </a:ext>
                </a:extLst>
              </a:tr>
              <a:tr h="313271">
                <a:tc>
                  <a:txBody>
                    <a:bodyPr/>
                    <a:lstStyle/>
                    <a:p>
                      <a:pPr marL="0" marR="0" algn="ctr">
                        <a:lnSpc>
                          <a:spcPct val="107000"/>
                        </a:lnSpc>
                        <a:spcBef>
                          <a:spcPts val="0"/>
                        </a:spcBef>
                        <a:spcAft>
                          <a:spcPts val="800"/>
                        </a:spcAft>
                      </a:pPr>
                      <a:r>
                        <a:rPr lang="en-US" sz="1000" dirty="0">
                          <a:effectLst/>
                          <a:latin typeface="Bahnschrift Light" panose="020B0502040204020203" pitchFamily="34" charset="0"/>
                          <a:ea typeface="Calibri" panose="020F0502020204030204" pitchFamily="34" charset="0"/>
                          <a:cs typeface="Arial" panose="020B0604020202020204" pitchFamily="34" charset="0"/>
                        </a:rPr>
                        <a:t>API &amp; Streaming Platform Integration</a:t>
                      </a:r>
                    </a:p>
                  </a:txBody>
                  <a:tcPr marL="9525" marR="9525" marT="9525" marB="9525" anchor="ctr"/>
                </a:tc>
                <a:extLst>
                  <a:ext uri="{0D108BD9-81ED-4DB2-BD59-A6C34878D82A}">
                    <a16:rowId xmlns:a16="http://schemas.microsoft.com/office/drawing/2014/main" val="931937380"/>
                  </a:ext>
                </a:extLst>
              </a:tr>
              <a:tr h="310597">
                <a:tc>
                  <a:txBody>
                    <a:bodyPr/>
                    <a:lstStyle/>
                    <a:p>
                      <a:pPr marL="0" marR="0" algn="ctr">
                        <a:lnSpc>
                          <a:spcPct val="107000"/>
                        </a:lnSpc>
                        <a:spcBef>
                          <a:spcPts val="0"/>
                        </a:spcBef>
                        <a:spcAft>
                          <a:spcPts val="800"/>
                        </a:spcAft>
                      </a:pPr>
                      <a:r>
                        <a:rPr lang="en-US" sz="1000" dirty="0">
                          <a:effectLst/>
                          <a:latin typeface="Bahnschrift Light" panose="020B0502040204020203" pitchFamily="34" charset="0"/>
                          <a:ea typeface="Calibri" panose="020F0502020204030204" pitchFamily="34" charset="0"/>
                          <a:cs typeface="Arial" panose="020B0604020202020204" pitchFamily="34" charset="0"/>
                        </a:rPr>
                        <a:t>DevOps &amp; Deployment Tools</a:t>
                      </a:r>
                    </a:p>
                  </a:txBody>
                  <a:tcPr marL="9525" marR="9525" marT="9525" marB="9525" anchor="ctr"/>
                </a:tc>
                <a:extLst>
                  <a:ext uri="{0D108BD9-81ED-4DB2-BD59-A6C34878D82A}">
                    <a16:rowId xmlns:a16="http://schemas.microsoft.com/office/drawing/2014/main" val="3351329429"/>
                  </a:ext>
                </a:extLst>
              </a:tr>
              <a:tr h="621195">
                <a:tc>
                  <a:txBody>
                    <a:bodyPr/>
                    <a:lstStyle/>
                    <a:p>
                      <a:pPr marL="0" marR="0" algn="ctr">
                        <a:lnSpc>
                          <a:spcPct val="107000"/>
                        </a:lnSpc>
                        <a:spcBef>
                          <a:spcPts val="0"/>
                        </a:spcBef>
                        <a:spcAft>
                          <a:spcPts val="800"/>
                        </a:spcAft>
                      </a:pPr>
                      <a:r>
                        <a:rPr lang="en-US" sz="1000" dirty="0">
                          <a:effectLst/>
                          <a:latin typeface="Bahnschrift Light" panose="020B0502040204020203" pitchFamily="34" charset="0"/>
                          <a:ea typeface="Calibri" panose="020F0502020204030204" pitchFamily="34" charset="0"/>
                          <a:cs typeface="Arial" panose="020B0604020202020204" pitchFamily="34" charset="0"/>
                        </a:rPr>
                        <a:t>Testing &amp; QA Environments</a:t>
                      </a:r>
                    </a:p>
                  </a:txBody>
                  <a:tcPr marL="9525" marR="9525" marT="9525" marB="9525" anchor="ctr"/>
                </a:tc>
                <a:extLst>
                  <a:ext uri="{0D108BD9-81ED-4DB2-BD59-A6C34878D82A}">
                    <a16:rowId xmlns:a16="http://schemas.microsoft.com/office/drawing/2014/main" val="2734873443"/>
                  </a:ext>
                </a:extLst>
              </a:tr>
            </a:tbl>
          </a:graphicData>
        </a:graphic>
      </p:graphicFrame>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897" y="571168"/>
            <a:ext cx="6155816" cy="4130381"/>
          </a:xfrm>
          <a:prstGeom prst="rect">
            <a:avLst/>
          </a:prstGeom>
        </p:spPr>
      </p:pic>
    </p:spTree>
    <p:custDataLst>
      <p:tags r:id="rId1"/>
    </p:custDataLst>
    <p:extLst>
      <p:ext uri="{BB962C8B-B14F-4D97-AF65-F5344CB8AC3E}">
        <p14:creationId xmlns:p14="http://schemas.microsoft.com/office/powerpoint/2010/main" val="32318925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2"/>
          <p:cNvSpPr txBox="1"/>
          <p:nvPr/>
        </p:nvSpPr>
        <p:spPr>
          <a:xfrm>
            <a:off x="1948986" y="831833"/>
            <a:ext cx="3644700" cy="53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ar" sz="2800" b="1" dirty="0">
                <a:solidFill>
                  <a:srgbClr val="FF2E73"/>
                </a:solidFill>
                <a:latin typeface="IBM Plex Sans Arabic"/>
                <a:ea typeface="IBM Plex Sans Arabic"/>
                <a:cs typeface="IBM Plex Sans Arabic"/>
                <a:sym typeface="IBM Plex Sans Arabic"/>
              </a:rPr>
              <a:t>Summary </a:t>
            </a:r>
            <a:endParaRPr sz="2800" b="1" dirty="0">
              <a:solidFill>
                <a:srgbClr val="FF2E73"/>
              </a:solidFill>
              <a:latin typeface="IBM Plex Sans Arabic"/>
              <a:ea typeface="IBM Plex Sans Arabic"/>
              <a:cs typeface="IBM Plex Sans Arabic"/>
              <a:sym typeface="IBM Plex Sans Arabic"/>
            </a:endParaRPr>
          </a:p>
        </p:txBody>
      </p:sp>
      <p:sp>
        <p:nvSpPr>
          <p:cNvPr id="258" name="Google Shape;258;p22"/>
          <p:cNvSpPr txBox="1"/>
          <p:nvPr/>
        </p:nvSpPr>
        <p:spPr>
          <a:xfrm>
            <a:off x="1187216" y="1541150"/>
            <a:ext cx="3719100" cy="1377000"/>
          </a:xfrm>
          <a:prstGeom prst="rect">
            <a:avLst/>
          </a:prstGeom>
          <a:noFill/>
          <a:ln>
            <a:noFill/>
          </a:ln>
        </p:spPr>
        <p:txBody>
          <a:bodyPr spcFirstLastPara="1" wrap="square" lIns="91425" tIns="91425" rIns="91425" bIns="91425" anchor="t" anchorCtr="0">
            <a:noAutofit/>
          </a:bodyPr>
          <a:lstStyle/>
          <a:p>
            <a:pPr algn="just"/>
            <a:r>
              <a:rPr lang="en-US" sz="1600" dirty="0" smtClean="0">
                <a:solidFill>
                  <a:schemeClr val="lt1"/>
                </a:solidFill>
              </a:rPr>
              <a:t>AI-powered </a:t>
            </a:r>
            <a:r>
              <a:rPr lang="en-US" sz="1600" dirty="0">
                <a:solidFill>
                  <a:schemeClr val="lt1"/>
                </a:solidFill>
              </a:rPr>
              <a:t>real-time multilingual sports commentary will democratize sports broadcasting, allowing fans worldwide to enjoy localized and personalized match experiences. This technology reduces production costs, increases fan engagement, and opens new monetization opportunities for broadcasters and sports leagues.</a:t>
            </a:r>
          </a:p>
          <a:p>
            <a:pPr algn="just"/>
            <a:endParaRPr lang="en-US" sz="1600" dirty="0" smtClean="0">
              <a:solidFill>
                <a:schemeClr val="lt1"/>
              </a:solidFill>
            </a:endParaRPr>
          </a:p>
          <a:p>
            <a:pPr marL="0" lvl="0" indent="0" algn="r" rtl="1">
              <a:lnSpc>
                <a:spcPct val="115000"/>
              </a:lnSpc>
              <a:spcBef>
                <a:spcPts val="1200"/>
              </a:spcBef>
              <a:spcAft>
                <a:spcPts val="1600"/>
              </a:spcAft>
              <a:buNone/>
            </a:pPr>
            <a:endParaRPr dirty="0">
              <a:solidFill>
                <a:srgbClr val="FFFFFF"/>
              </a:solidFill>
              <a:latin typeface="IBM Plex Sans Arabic"/>
              <a:ea typeface="IBM Plex Sans Arabic"/>
              <a:cs typeface="IBM Plex Sans Arabic"/>
              <a:sym typeface="IBM Plex Sans Arabic"/>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2361" y="0"/>
            <a:ext cx="3861640" cy="51435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2685" y="47189"/>
            <a:ext cx="640080" cy="640080"/>
          </a:xfrm>
          <a:prstGeom prst="rect">
            <a:avLst/>
          </a:prstGeom>
        </p:spPr>
      </p:pic>
    </p:spTree>
    <p:custDataLst>
      <p:tags r:id="rId1"/>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7"/>
          <p:cNvSpPr txBox="1"/>
          <p:nvPr/>
        </p:nvSpPr>
        <p:spPr>
          <a:xfrm>
            <a:off x="2638074" y="2883504"/>
            <a:ext cx="4114469" cy="1942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ar" sz="5500" b="1" dirty="0">
                <a:solidFill>
                  <a:srgbClr val="FF2E73"/>
                </a:solidFill>
                <a:latin typeface="IBM Plex Sans Arabic"/>
                <a:ea typeface="IBM Plex Sans Arabic"/>
                <a:cs typeface="IBM Plex Sans Arabic"/>
                <a:sym typeface="IBM Plex Sans Arabic"/>
              </a:rPr>
              <a:t>Thank You</a:t>
            </a:r>
            <a:endParaRPr sz="5500" b="1" dirty="0">
              <a:solidFill>
                <a:srgbClr val="FF2E73"/>
              </a:solidFill>
              <a:latin typeface="IBM Plex Sans Arabic"/>
              <a:ea typeface="IBM Plex Sans Arabic"/>
              <a:cs typeface="IBM Plex Sans Arabic"/>
              <a:sym typeface="IBM Plex Sans Arabic"/>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8153" y="347453"/>
            <a:ext cx="3254312" cy="3254312"/>
          </a:xfrm>
          <a:prstGeom prst="rect">
            <a:avLst/>
          </a:prstGeom>
        </p:spPr>
      </p:pic>
    </p:spTree>
    <p:custDataLst>
      <p:tags r:id="rId1"/>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idx="4294967295"/>
          </p:nvPr>
        </p:nvSpPr>
        <p:spPr>
          <a:xfrm>
            <a:off x="677425" y="610029"/>
            <a:ext cx="7416900" cy="536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ar" b="1" dirty="0">
                <a:solidFill>
                  <a:srgbClr val="FFFFFF"/>
                </a:solidFill>
              </a:rPr>
              <a:t>Contents:</a:t>
            </a:r>
            <a:endParaRPr b="1" dirty="0">
              <a:solidFill>
                <a:srgbClr val="FFFFFF"/>
              </a:solidFill>
            </a:endParaRPr>
          </a:p>
        </p:txBody>
      </p:sp>
      <p:sp>
        <p:nvSpPr>
          <p:cNvPr id="97" name="Google Shape;97;p15"/>
          <p:cNvSpPr txBox="1"/>
          <p:nvPr/>
        </p:nvSpPr>
        <p:spPr>
          <a:xfrm flipH="1">
            <a:off x="1322455" y="1237253"/>
            <a:ext cx="1727100" cy="384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ar" sz="1520" dirty="0">
                <a:solidFill>
                  <a:schemeClr val="lt1"/>
                </a:solidFill>
                <a:latin typeface="IBM Plex Sans Arabic"/>
                <a:ea typeface="IBM Plex Sans Arabic"/>
                <a:cs typeface="IBM Plex Sans Arabic"/>
                <a:sym typeface="IBM Plex Sans Arabic"/>
              </a:rPr>
              <a:t>Team Members</a:t>
            </a:r>
            <a:endParaRPr sz="1520" dirty="0">
              <a:solidFill>
                <a:schemeClr val="lt1"/>
              </a:solidFill>
              <a:latin typeface="IBM Plex Sans Arabic"/>
              <a:ea typeface="IBM Plex Sans Arabic"/>
              <a:cs typeface="IBM Plex Sans Arabic"/>
              <a:sym typeface="IBM Plex Sans Arabic"/>
            </a:endParaRPr>
          </a:p>
        </p:txBody>
      </p:sp>
      <p:sp>
        <p:nvSpPr>
          <p:cNvPr id="98" name="Google Shape;98;p15"/>
          <p:cNvSpPr/>
          <p:nvPr/>
        </p:nvSpPr>
        <p:spPr>
          <a:xfrm flipH="1">
            <a:off x="782130" y="1203227"/>
            <a:ext cx="409800" cy="384000"/>
          </a:xfrm>
          <a:prstGeom prst="roundRect">
            <a:avLst>
              <a:gd name="adj" fmla="val 18808"/>
            </a:avLst>
          </a:prstGeom>
          <a:solidFill>
            <a:srgbClr val="9101BE"/>
          </a:solid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990"/>
              <a:buFont typeface="Arial"/>
              <a:buNone/>
            </a:pPr>
            <a:r>
              <a:rPr lang="ar" sz="1300" b="1" i="0" u="none" strike="noStrike" cap="none">
                <a:solidFill>
                  <a:schemeClr val="lt1"/>
                </a:solidFill>
                <a:latin typeface="IBM Plex Sans Arabic"/>
                <a:ea typeface="IBM Plex Sans Arabic"/>
                <a:cs typeface="IBM Plex Sans Arabic"/>
                <a:sym typeface="IBM Plex Sans Arabic"/>
              </a:rPr>
              <a:t>01</a:t>
            </a:r>
            <a:endParaRPr sz="1300" b="1" i="0" u="none" strike="noStrike" cap="none">
              <a:solidFill>
                <a:schemeClr val="lt1"/>
              </a:solidFill>
              <a:latin typeface="IBM Plex Sans Arabic"/>
              <a:ea typeface="IBM Plex Sans Arabic"/>
              <a:cs typeface="IBM Plex Sans Arabic"/>
              <a:sym typeface="IBM Plex Sans Arabic"/>
            </a:endParaRPr>
          </a:p>
        </p:txBody>
      </p:sp>
      <p:sp>
        <p:nvSpPr>
          <p:cNvPr id="100" name="Google Shape;100;p15"/>
          <p:cNvSpPr/>
          <p:nvPr/>
        </p:nvSpPr>
        <p:spPr>
          <a:xfrm flipH="1">
            <a:off x="782130" y="2034370"/>
            <a:ext cx="409800" cy="384000"/>
          </a:xfrm>
          <a:prstGeom prst="roundRect">
            <a:avLst>
              <a:gd name="adj" fmla="val 18808"/>
            </a:avLst>
          </a:prstGeom>
          <a:solidFill>
            <a:srgbClr val="9101BE"/>
          </a:solid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ar" sz="1300" b="1" i="0" u="none" strike="noStrike" cap="none">
                <a:solidFill>
                  <a:schemeClr val="lt1"/>
                </a:solidFill>
                <a:latin typeface="IBM Plex Sans Arabic"/>
                <a:ea typeface="IBM Plex Sans Arabic"/>
                <a:cs typeface="IBM Plex Sans Arabic"/>
                <a:sym typeface="IBM Plex Sans Arabic"/>
              </a:rPr>
              <a:t>02</a:t>
            </a:r>
            <a:endParaRPr sz="1300" b="1" i="0" u="none" strike="noStrike" cap="none">
              <a:solidFill>
                <a:schemeClr val="lt1"/>
              </a:solidFill>
              <a:latin typeface="IBM Plex Sans Arabic"/>
              <a:ea typeface="IBM Plex Sans Arabic"/>
              <a:cs typeface="IBM Plex Sans Arabic"/>
              <a:sym typeface="IBM Plex Sans Arabic"/>
            </a:endParaRPr>
          </a:p>
        </p:txBody>
      </p:sp>
      <p:sp>
        <p:nvSpPr>
          <p:cNvPr id="101" name="Google Shape;101;p15"/>
          <p:cNvSpPr txBox="1"/>
          <p:nvPr/>
        </p:nvSpPr>
        <p:spPr>
          <a:xfrm flipH="1">
            <a:off x="1306482" y="2922312"/>
            <a:ext cx="2030100" cy="384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520" dirty="0" smtClean="0">
                <a:solidFill>
                  <a:schemeClr val="lt1"/>
                </a:solidFill>
                <a:latin typeface="IBM Plex Sans Arabic"/>
                <a:ea typeface="IBM Plex Sans Arabic"/>
                <a:cs typeface="IBM Plex Sans Arabic"/>
                <a:sym typeface="IBM Plex Sans Arabic"/>
              </a:rPr>
              <a:t>Problem Address</a:t>
            </a:r>
            <a:endParaRPr sz="1520" dirty="0">
              <a:solidFill>
                <a:schemeClr val="lt1"/>
              </a:solidFill>
              <a:latin typeface="IBM Plex Sans Arabic"/>
              <a:ea typeface="IBM Plex Sans Arabic"/>
              <a:cs typeface="IBM Plex Sans Arabic"/>
              <a:sym typeface="IBM Plex Sans Arabic"/>
            </a:endParaRPr>
          </a:p>
        </p:txBody>
      </p:sp>
      <p:sp>
        <p:nvSpPr>
          <p:cNvPr id="102" name="Google Shape;102;p15"/>
          <p:cNvSpPr/>
          <p:nvPr/>
        </p:nvSpPr>
        <p:spPr>
          <a:xfrm flipH="1">
            <a:off x="766157" y="2891664"/>
            <a:ext cx="409800" cy="384000"/>
          </a:xfrm>
          <a:prstGeom prst="roundRect">
            <a:avLst>
              <a:gd name="adj" fmla="val 18808"/>
            </a:avLst>
          </a:prstGeom>
          <a:solidFill>
            <a:srgbClr val="9101BE"/>
          </a:solid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ar" sz="1300" b="1" i="0" u="none" strike="noStrike" cap="none">
                <a:solidFill>
                  <a:schemeClr val="lt1"/>
                </a:solidFill>
                <a:latin typeface="IBM Plex Sans Arabic"/>
                <a:ea typeface="IBM Plex Sans Arabic"/>
                <a:cs typeface="IBM Plex Sans Arabic"/>
                <a:sym typeface="IBM Plex Sans Arabic"/>
              </a:rPr>
              <a:t>03</a:t>
            </a:r>
            <a:endParaRPr sz="1300" b="1" i="0" u="none" strike="noStrike" cap="none">
              <a:solidFill>
                <a:schemeClr val="lt1"/>
              </a:solidFill>
              <a:latin typeface="IBM Plex Sans Arabic"/>
              <a:ea typeface="IBM Plex Sans Arabic"/>
              <a:cs typeface="IBM Plex Sans Arabic"/>
              <a:sym typeface="IBM Plex Sans Arabic"/>
            </a:endParaRPr>
          </a:p>
        </p:txBody>
      </p:sp>
      <p:sp>
        <p:nvSpPr>
          <p:cNvPr id="103" name="Google Shape;103;p15"/>
          <p:cNvSpPr txBox="1"/>
          <p:nvPr/>
        </p:nvSpPr>
        <p:spPr>
          <a:xfrm flipH="1">
            <a:off x="1317829" y="3450720"/>
            <a:ext cx="1791703" cy="536400"/>
          </a:xfrm>
          <a:prstGeom prst="rect">
            <a:avLst/>
          </a:prstGeom>
          <a:noFill/>
          <a:ln>
            <a:noFill/>
          </a:ln>
        </p:spPr>
        <p:txBody>
          <a:bodyPr spcFirstLastPara="1" wrap="square" lIns="91425" tIns="91425" rIns="91425" bIns="91425" anchor="b" anchorCtr="0">
            <a:noAutofit/>
          </a:bodyPr>
          <a:lstStyle/>
          <a:p>
            <a:r>
              <a:rPr lang="en-US" sz="1520" dirty="0" smtClean="0">
                <a:solidFill>
                  <a:schemeClr val="lt1"/>
                </a:solidFill>
                <a:latin typeface="IBM Plex Sans Arabic"/>
                <a:ea typeface="IBM Plex Sans Arabic"/>
                <a:cs typeface="IBM Plex Sans Arabic"/>
              </a:rPr>
              <a:t>Project Timeline</a:t>
            </a:r>
            <a:endParaRPr lang="en-US" sz="1520" dirty="0">
              <a:solidFill>
                <a:schemeClr val="lt1"/>
              </a:solidFill>
              <a:latin typeface="IBM Plex Sans Arabic"/>
              <a:ea typeface="IBM Plex Sans Arabic"/>
              <a:cs typeface="IBM Plex Sans Arabic"/>
            </a:endParaRPr>
          </a:p>
        </p:txBody>
      </p:sp>
      <p:sp>
        <p:nvSpPr>
          <p:cNvPr id="104" name="Google Shape;104;p15"/>
          <p:cNvSpPr/>
          <p:nvPr/>
        </p:nvSpPr>
        <p:spPr>
          <a:xfrm flipH="1">
            <a:off x="766157" y="3551214"/>
            <a:ext cx="409800" cy="384000"/>
          </a:xfrm>
          <a:prstGeom prst="roundRect">
            <a:avLst>
              <a:gd name="adj" fmla="val 18808"/>
            </a:avLst>
          </a:prstGeom>
          <a:solidFill>
            <a:srgbClr val="9101BE"/>
          </a:solid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ar" sz="1300" b="1" i="0" u="none" strike="noStrike" cap="none" dirty="0">
                <a:solidFill>
                  <a:schemeClr val="lt1"/>
                </a:solidFill>
                <a:latin typeface="IBM Plex Sans Arabic"/>
                <a:ea typeface="IBM Plex Sans Arabic"/>
                <a:cs typeface="IBM Plex Sans Arabic"/>
                <a:sym typeface="IBM Plex Sans Arabic"/>
              </a:rPr>
              <a:t>04</a:t>
            </a:r>
            <a:endParaRPr sz="1300" b="1" i="0" u="none" strike="noStrike" cap="none" dirty="0">
              <a:solidFill>
                <a:schemeClr val="lt1"/>
              </a:solidFill>
              <a:latin typeface="IBM Plex Sans Arabic"/>
              <a:ea typeface="IBM Plex Sans Arabic"/>
              <a:cs typeface="IBM Plex Sans Arabic"/>
              <a:sym typeface="IBM Plex Sans Arabic"/>
            </a:endParaRPr>
          </a:p>
        </p:txBody>
      </p:sp>
      <p:sp>
        <p:nvSpPr>
          <p:cNvPr id="105" name="Google Shape;105;p15"/>
          <p:cNvSpPr txBox="1"/>
          <p:nvPr/>
        </p:nvSpPr>
        <p:spPr>
          <a:xfrm flipH="1">
            <a:off x="5401330" y="1517643"/>
            <a:ext cx="3693456" cy="384000"/>
          </a:xfrm>
          <a:prstGeom prst="rect">
            <a:avLst/>
          </a:prstGeom>
          <a:noFill/>
          <a:ln>
            <a:noFill/>
          </a:ln>
        </p:spPr>
        <p:txBody>
          <a:bodyPr spcFirstLastPara="1" wrap="square" lIns="91425" tIns="91425" rIns="91425" bIns="91425" anchor="b" anchorCtr="0">
            <a:noAutofit/>
          </a:bodyPr>
          <a:lstStyle/>
          <a:p>
            <a:r>
              <a:rPr lang="en-US" sz="1520" dirty="0">
                <a:solidFill>
                  <a:schemeClr val="lt1"/>
                </a:solidFill>
                <a:latin typeface="IBM Plex Sans Arabic"/>
                <a:ea typeface="IBM Plex Sans Arabic"/>
                <a:cs typeface="IBM Plex Sans Arabic"/>
              </a:rPr>
              <a:t>Detailed Flow of AI-Generated Real-Time </a:t>
            </a:r>
            <a:r>
              <a:rPr lang="en-US" sz="1520" dirty="0" smtClean="0">
                <a:solidFill>
                  <a:schemeClr val="lt1"/>
                </a:solidFill>
                <a:latin typeface="IBM Plex Sans Arabic"/>
                <a:ea typeface="IBM Plex Sans Arabic"/>
                <a:cs typeface="IBM Plex Sans Arabic"/>
              </a:rPr>
              <a:t>Sports Commentary </a:t>
            </a:r>
            <a:r>
              <a:rPr lang="en-US" sz="1520" dirty="0">
                <a:solidFill>
                  <a:schemeClr val="lt1"/>
                </a:solidFill>
                <a:latin typeface="IBM Plex Sans Arabic"/>
                <a:ea typeface="IBM Plex Sans Arabic"/>
                <a:cs typeface="IBM Plex Sans Arabic"/>
              </a:rPr>
              <a:t>in Multiple Languages</a:t>
            </a:r>
          </a:p>
        </p:txBody>
      </p:sp>
      <p:sp>
        <p:nvSpPr>
          <p:cNvPr id="106" name="Google Shape;106;p15"/>
          <p:cNvSpPr/>
          <p:nvPr/>
        </p:nvSpPr>
        <p:spPr>
          <a:xfrm flipH="1">
            <a:off x="4938458" y="1209714"/>
            <a:ext cx="409800" cy="384000"/>
          </a:xfrm>
          <a:prstGeom prst="roundRect">
            <a:avLst>
              <a:gd name="adj" fmla="val 18808"/>
            </a:avLst>
          </a:prstGeom>
          <a:solidFill>
            <a:srgbClr val="9101BE"/>
          </a:solid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ar" sz="1300" b="1" i="0" u="none" strike="noStrike" cap="none">
                <a:solidFill>
                  <a:schemeClr val="lt1"/>
                </a:solidFill>
                <a:latin typeface="IBM Plex Sans Arabic"/>
                <a:ea typeface="IBM Plex Sans Arabic"/>
                <a:cs typeface="IBM Plex Sans Arabic"/>
                <a:sym typeface="IBM Plex Sans Arabic"/>
              </a:rPr>
              <a:t>05</a:t>
            </a:r>
            <a:endParaRPr sz="1300" b="1" i="0" u="none" strike="noStrike" cap="none">
              <a:solidFill>
                <a:schemeClr val="lt1"/>
              </a:solidFill>
              <a:latin typeface="IBM Plex Sans Arabic"/>
              <a:ea typeface="IBM Plex Sans Arabic"/>
              <a:cs typeface="IBM Plex Sans Arabic"/>
              <a:sym typeface="IBM Plex Sans Arabic"/>
            </a:endParaRPr>
          </a:p>
        </p:txBody>
      </p:sp>
      <p:sp>
        <p:nvSpPr>
          <p:cNvPr id="107" name="Google Shape;107;p15"/>
          <p:cNvSpPr txBox="1"/>
          <p:nvPr/>
        </p:nvSpPr>
        <p:spPr>
          <a:xfrm flipH="1">
            <a:off x="5401330" y="2922312"/>
            <a:ext cx="4701000" cy="384000"/>
          </a:xfrm>
          <a:prstGeom prst="rect">
            <a:avLst/>
          </a:prstGeom>
          <a:noFill/>
          <a:ln>
            <a:noFill/>
          </a:ln>
        </p:spPr>
        <p:txBody>
          <a:bodyPr spcFirstLastPara="1" wrap="square" lIns="91425" tIns="91425" rIns="91425" bIns="91425" anchor="b" anchorCtr="0">
            <a:noAutofit/>
          </a:bodyPr>
          <a:lstStyle/>
          <a:p>
            <a:r>
              <a:rPr lang="en-US" sz="1520" dirty="0" smtClean="0">
                <a:solidFill>
                  <a:schemeClr val="lt1"/>
                </a:solidFill>
                <a:latin typeface="IBM Plex Sans Arabic"/>
                <a:ea typeface="IBM Plex Sans Arabic"/>
                <a:cs typeface="IBM Plex Sans Arabic"/>
              </a:rPr>
              <a:t>Project Phases and Budget Allocation</a:t>
            </a:r>
            <a:endParaRPr lang="en-US" sz="1520" dirty="0">
              <a:solidFill>
                <a:schemeClr val="lt1"/>
              </a:solidFill>
              <a:latin typeface="IBM Plex Sans Arabic"/>
              <a:ea typeface="IBM Plex Sans Arabic"/>
              <a:cs typeface="IBM Plex Sans Arabic"/>
            </a:endParaRPr>
          </a:p>
        </p:txBody>
      </p:sp>
      <p:sp>
        <p:nvSpPr>
          <p:cNvPr id="108" name="Google Shape;108;p15"/>
          <p:cNvSpPr/>
          <p:nvPr/>
        </p:nvSpPr>
        <p:spPr>
          <a:xfrm flipH="1">
            <a:off x="4938458" y="2034370"/>
            <a:ext cx="409800" cy="384000"/>
          </a:xfrm>
          <a:prstGeom prst="roundRect">
            <a:avLst>
              <a:gd name="adj" fmla="val 18808"/>
            </a:avLst>
          </a:prstGeom>
          <a:solidFill>
            <a:srgbClr val="9101BE"/>
          </a:solid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ar" sz="1300" b="1" i="0" u="none" strike="noStrike" cap="none">
                <a:solidFill>
                  <a:schemeClr val="lt1"/>
                </a:solidFill>
                <a:latin typeface="IBM Plex Sans Arabic"/>
                <a:ea typeface="IBM Plex Sans Arabic"/>
                <a:cs typeface="IBM Plex Sans Arabic"/>
                <a:sym typeface="IBM Plex Sans Arabic"/>
              </a:rPr>
              <a:t>06</a:t>
            </a:r>
            <a:endParaRPr sz="1300" b="1" i="0" u="none" strike="noStrike" cap="none">
              <a:solidFill>
                <a:schemeClr val="lt1"/>
              </a:solidFill>
              <a:latin typeface="IBM Plex Sans Arabic"/>
              <a:ea typeface="IBM Plex Sans Arabic"/>
              <a:cs typeface="IBM Plex Sans Arabic"/>
              <a:sym typeface="IBM Plex Sans Arabic"/>
            </a:endParaRPr>
          </a:p>
        </p:txBody>
      </p:sp>
      <p:sp>
        <p:nvSpPr>
          <p:cNvPr id="109" name="Google Shape;109;p15"/>
          <p:cNvSpPr txBox="1"/>
          <p:nvPr/>
        </p:nvSpPr>
        <p:spPr>
          <a:xfrm flipH="1">
            <a:off x="5401330" y="2359280"/>
            <a:ext cx="3513193" cy="384000"/>
          </a:xfrm>
          <a:prstGeom prst="rect">
            <a:avLst/>
          </a:prstGeom>
          <a:noFill/>
          <a:ln>
            <a:noFill/>
          </a:ln>
        </p:spPr>
        <p:txBody>
          <a:bodyPr spcFirstLastPara="1" wrap="square" lIns="91425" tIns="91425" rIns="91425" bIns="91425" anchor="b" anchorCtr="0">
            <a:noAutofit/>
          </a:bodyPr>
          <a:lstStyle/>
          <a:p>
            <a:r>
              <a:rPr lang="en-US" sz="1520" dirty="0">
                <a:solidFill>
                  <a:schemeClr val="lt1"/>
                </a:solidFill>
                <a:latin typeface="IBM Plex Sans Arabic"/>
                <a:ea typeface="IBM Plex Sans Arabic"/>
                <a:cs typeface="IBM Plex Sans Arabic"/>
              </a:rPr>
              <a:t>Best AI Model for Implementing</a:t>
            </a:r>
            <a:br>
              <a:rPr lang="en-US" sz="1520" dirty="0">
                <a:solidFill>
                  <a:schemeClr val="lt1"/>
                </a:solidFill>
                <a:latin typeface="IBM Plex Sans Arabic"/>
                <a:ea typeface="IBM Plex Sans Arabic"/>
                <a:cs typeface="IBM Plex Sans Arabic"/>
              </a:rPr>
            </a:br>
            <a:r>
              <a:rPr lang="en-US" sz="1520" dirty="0">
                <a:solidFill>
                  <a:schemeClr val="lt1"/>
                </a:solidFill>
                <a:latin typeface="IBM Plex Sans Arabic"/>
                <a:ea typeface="IBM Plex Sans Arabic"/>
                <a:cs typeface="IBM Plex Sans Arabic"/>
              </a:rPr>
              <a:t>AI-Generated Real-Time Sports </a:t>
            </a:r>
            <a:br>
              <a:rPr lang="en-US" sz="1520" dirty="0">
                <a:solidFill>
                  <a:schemeClr val="lt1"/>
                </a:solidFill>
                <a:latin typeface="IBM Plex Sans Arabic"/>
                <a:ea typeface="IBM Plex Sans Arabic"/>
                <a:cs typeface="IBM Plex Sans Arabic"/>
              </a:rPr>
            </a:br>
            <a:r>
              <a:rPr lang="en-US" sz="1520" dirty="0">
                <a:solidFill>
                  <a:schemeClr val="lt1"/>
                </a:solidFill>
                <a:latin typeface="IBM Plex Sans Arabic"/>
                <a:ea typeface="IBM Plex Sans Arabic"/>
                <a:cs typeface="IBM Plex Sans Arabic"/>
              </a:rPr>
              <a:t>Commentary in Multiple Languages</a:t>
            </a:r>
          </a:p>
        </p:txBody>
      </p:sp>
      <p:sp>
        <p:nvSpPr>
          <p:cNvPr id="110" name="Google Shape;110;p15"/>
          <p:cNvSpPr/>
          <p:nvPr/>
        </p:nvSpPr>
        <p:spPr>
          <a:xfrm flipH="1">
            <a:off x="4949021" y="2870969"/>
            <a:ext cx="409800" cy="384000"/>
          </a:xfrm>
          <a:prstGeom prst="roundRect">
            <a:avLst>
              <a:gd name="adj" fmla="val 18808"/>
            </a:avLst>
          </a:prstGeom>
          <a:solidFill>
            <a:srgbClr val="9101BE"/>
          </a:solid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ar" sz="1300" b="1" i="0" u="none" strike="noStrike" cap="none">
                <a:solidFill>
                  <a:schemeClr val="lt1"/>
                </a:solidFill>
                <a:latin typeface="IBM Plex Sans Arabic"/>
                <a:ea typeface="IBM Plex Sans Arabic"/>
                <a:cs typeface="IBM Plex Sans Arabic"/>
                <a:sym typeface="IBM Plex Sans Arabic"/>
              </a:rPr>
              <a:t>07</a:t>
            </a:r>
            <a:endParaRPr sz="1300" b="1" i="0" u="none" strike="noStrike" cap="none">
              <a:solidFill>
                <a:schemeClr val="lt1"/>
              </a:solidFill>
              <a:latin typeface="IBM Plex Sans Arabic"/>
              <a:ea typeface="IBM Plex Sans Arabic"/>
              <a:cs typeface="IBM Plex Sans Arabic"/>
              <a:sym typeface="IBM Plex Sans Arabic"/>
            </a:endParaRPr>
          </a:p>
        </p:txBody>
      </p:sp>
      <p:sp>
        <p:nvSpPr>
          <p:cNvPr id="17" name="Google Shape;97;p15"/>
          <p:cNvSpPr txBox="1"/>
          <p:nvPr/>
        </p:nvSpPr>
        <p:spPr>
          <a:xfrm flipH="1">
            <a:off x="1306482" y="2073236"/>
            <a:ext cx="2357291" cy="384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1520" dirty="0" smtClean="0">
                <a:solidFill>
                  <a:schemeClr val="lt1"/>
                </a:solidFill>
                <a:latin typeface="IBM Plex Sans Arabic"/>
                <a:ea typeface="IBM Plex Sans Arabic"/>
                <a:cs typeface="IBM Plex Sans Arabic"/>
                <a:sym typeface="IBM Plex Sans Arabic"/>
              </a:rPr>
              <a:t>Project Overview</a:t>
            </a:r>
            <a:endParaRPr sz="1520" dirty="0">
              <a:solidFill>
                <a:schemeClr val="lt1"/>
              </a:solidFill>
              <a:latin typeface="IBM Plex Sans Arabic"/>
              <a:ea typeface="IBM Plex Sans Arabic"/>
              <a:cs typeface="IBM Plex Sans Arabic"/>
              <a:sym typeface="IBM Plex Sans Arabic"/>
            </a:endParaRPr>
          </a:p>
        </p:txBody>
      </p:sp>
      <p:sp>
        <p:nvSpPr>
          <p:cNvPr id="18" name="Google Shape;110;p15"/>
          <p:cNvSpPr/>
          <p:nvPr/>
        </p:nvSpPr>
        <p:spPr>
          <a:xfrm flipH="1">
            <a:off x="4932034" y="3554261"/>
            <a:ext cx="409800" cy="384000"/>
          </a:xfrm>
          <a:prstGeom prst="roundRect">
            <a:avLst>
              <a:gd name="adj" fmla="val 18808"/>
            </a:avLst>
          </a:prstGeom>
          <a:solidFill>
            <a:srgbClr val="9101BE"/>
          </a:solid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300" b="1" i="0" u="none" strike="noStrike" cap="none" dirty="0" smtClean="0">
                <a:solidFill>
                  <a:schemeClr val="lt1"/>
                </a:solidFill>
                <a:latin typeface="IBM Plex Sans Arabic"/>
                <a:ea typeface="IBM Plex Sans Arabic"/>
                <a:cs typeface="IBM Plex Sans Arabic"/>
                <a:sym typeface="IBM Plex Sans Arabic"/>
              </a:rPr>
              <a:t>08</a:t>
            </a:r>
            <a:endParaRPr sz="1300" b="1" i="0" u="none" strike="noStrike" cap="none" dirty="0">
              <a:solidFill>
                <a:schemeClr val="lt1"/>
              </a:solidFill>
              <a:latin typeface="IBM Plex Sans Arabic"/>
              <a:ea typeface="IBM Plex Sans Arabic"/>
              <a:cs typeface="IBM Plex Sans Arabic"/>
              <a:sym typeface="IBM Plex Sans Arabic"/>
            </a:endParaRPr>
          </a:p>
        </p:txBody>
      </p:sp>
      <p:sp>
        <p:nvSpPr>
          <p:cNvPr id="19" name="Google Shape;107;p15"/>
          <p:cNvSpPr txBox="1"/>
          <p:nvPr/>
        </p:nvSpPr>
        <p:spPr>
          <a:xfrm flipH="1">
            <a:off x="5401330" y="3594987"/>
            <a:ext cx="4701000" cy="384000"/>
          </a:xfrm>
          <a:prstGeom prst="rect">
            <a:avLst/>
          </a:prstGeom>
          <a:noFill/>
          <a:ln>
            <a:noFill/>
          </a:ln>
        </p:spPr>
        <p:txBody>
          <a:bodyPr spcFirstLastPara="1" wrap="square" lIns="91425" tIns="91425" rIns="91425" bIns="91425" anchor="b" anchorCtr="0">
            <a:noAutofit/>
          </a:bodyPr>
          <a:lstStyle/>
          <a:p>
            <a:r>
              <a:rPr lang="en-US" sz="1520" dirty="0" smtClean="0">
                <a:solidFill>
                  <a:schemeClr val="lt1"/>
                </a:solidFill>
                <a:latin typeface="IBM Plex Sans Arabic"/>
                <a:ea typeface="IBM Plex Sans Arabic"/>
                <a:cs typeface="IBM Plex Sans Arabic"/>
              </a:rPr>
              <a:t>Summary</a:t>
            </a:r>
            <a:endParaRPr lang="en-US" sz="1520" dirty="0">
              <a:solidFill>
                <a:schemeClr val="lt1"/>
              </a:solidFill>
              <a:latin typeface="IBM Plex Sans Arabic"/>
              <a:ea typeface="IBM Plex Sans Arabic"/>
              <a:cs typeface="IBM Plex Sans Arabic"/>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2685" y="47189"/>
            <a:ext cx="640080" cy="640080"/>
          </a:xfrm>
          <a:prstGeom prst="rect">
            <a:avLst/>
          </a:prstGeom>
        </p:spPr>
      </p:pic>
    </p:spTree>
    <p:custDataLst>
      <p:tags r:id="rId1"/>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p:nvPr/>
        </p:nvSpPr>
        <p:spPr>
          <a:xfrm>
            <a:off x="644430" y="884669"/>
            <a:ext cx="7704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ar" sz="2800" b="1" dirty="0">
                <a:solidFill>
                  <a:srgbClr val="FF2E73"/>
                </a:solidFill>
                <a:latin typeface="IBM Plex Sans Arabic"/>
                <a:ea typeface="IBM Plex Sans Arabic"/>
                <a:cs typeface="IBM Plex Sans Arabic"/>
                <a:sym typeface="IBM Plex Sans Arabic"/>
              </a:rPr>
              <a:t>Team Members</a:t>
            </a:r>
            <a:endParaRPr sz="2800" dirty="0">
              <a:solidFill>
                <a:srgbClr val="FF2E73"/>
              </a:solidFill>
              <a:latin typeface="IBM Plex Sans Arabic"/>
              <a:ea typeface="IBM Plex Sans Arabic"/>
              <a:cs typeface="IBM Plex Sans Arabic"/>
              <a:sym typeface="IBM Plex Sans Arabic"/>
            </a:endParaRPr>
          </a:p>
        </p:txBody>
      </p:sp>
      <p:sp>
        <p:nvSpPr>
          <p:cNvPr id="69" name="Google Shape;69;p14"/>
          <p:cNvSpPr txBox="1"/>
          <p:nvPr/>
        </p:nvSpPr>
        <p:spPr>
          <a:xfrm>
            <a:off x="5636589" y="3042887"/>
            <a:ext cx="2887952" cy="626400"/>
          </a:xfrm>
          <a:prstGeom prst="rect">
            <a:avLst/>
          </a:prstGeom>
          <a:noFill/>
          <a:ln>
            <a:noFill/>
          </a:ln>
        </p:spPr>
        <p:txBody>
          <a:bodyPr spcFirstLastPara="1" wrap="square" lIns="91425" tIns="91425" rIns="91425" bIns="91425" anchor="t" anchorCtr="0">
            <a:noAutofit/>
          </a:bodyPr>
          <a:lstStyle/>
          <a:p>
            <a:pPr marL="0" lvl="0" indent="0" algn="ctr" rtl="0">
              <a:lnSpc>
                <a:spcPct val="200000"/>
              </a:lnSpc>
              <a:spcBef>
                <a:spcPts val="0"/>
              </a:spcBef>
              <a:spcAft>
                <a:spcPts val="0"/>
              </a:spcAft>
              <a:buClr>
                <a:schemeClr val="dk1"/>
              </a:buClr>
              <a:buSzPts val="1100"/>
              <a:buFont typeface="Arial"/>
              <a:buNone/>
            </a:pPr>
            <a:r>
              <a:rPr lang="en-US" dirty="0" smtClean="0">
                <a:solidFill>
                  <a:schemeClr val="lt1"/>
                </a:solidFill>
                <a:latin typeface="IBM Plex Sans Arabic"/>
                <a:ea typeface="IBM Plex Sans Arabic"/>
                <a:cs typeface="IBM Plex Sans Arabic"/>
                <a:sym typeface="IBM Plex Sans Arabic"/>
              </a:rPr>
              <a:t>Khaled Mohammed </a:t>
            </a:r>
            <a:r>
              <a:rPr lang="en-US" dirty="0" err="1" smtClean="0">
                <a:solidFill>
                  <a:schemeClr val="lt1"/>
                </a:solidFill>
                <a:latin typeface="IBM Plex Sans Arabic"/>
                <a:ea typeface="IBM Plex Sans Arabic"/>
                <a:cs typeface="IBM Plex Sans Arabic"/>
                <a:sym typeface="IBM Plex Sans Arabic"/>
              </a:rPr>
              <a:t>Noaman</a:t>
            </a:r>
            <a:endParaRPr dirty="0">
              <a:solidFill>
                <a:schemeClr val="lt1"/>
              </a:solidFill>
              <a:latin typeface="IBM Plex Sans Arabic"/>
              <a:ea typeface="IBM Plex Sans Arabic"/>
              <a:cs typeface="IBM Plex Sans Arabic"/>
              <a:sym typeface="IBM Plex Sans Arabic"/>
            </a:endParaRPr>
          </a:p>
          <a:p>
            <a:pPr marL="0" lvl="0" indent="0" algn="ctr" rtl="1">
              <a:lnSpc>
                <a:spcPct val="200000"/>
              </a:lnSpc>
              <a:spcBef>
                <a:spcPts val="1600"/>
              </a:spcBef>
              <a:spcAft>
                <a:spcPts val="1600"/>
              </a:spcAft>
              <a:buNone/>
            </a:pPr>
            <a:endParaRPr dirty="0">
              <a:solidFill>
                <a:srgbClr val="FFFFFF"/>
              </a:solidFill>
              <a:latin typeface="IBM Plex Sans Arabic"/>
              <a:ea typeface="IBM Plex Sans Arabic"/>
              <a:cs typeface="IBM Plex Sans Arabic"/>
              <a:sym typeface="IBM Plex Sans Arabic"/>
            </a:endParaRPr>
          </a:p>
        </p:txBody>
      </p:sp>
      <p:sp>
        <p:nvSpPr>
          <p:cNvPr id="70" name="Google Shape;70;p14"/>
          <p:cNvSpPr txBox="1"/>
          <p:nvPr/>
        </p:nvSpPr>
        <p:spPr>
          <a:xfrm>
            <a:off x="2971472" y="3036627"/>
            <a:ext cx="2744221" cy="626400"/>
          </a:xfrm>
          <a:prstGeom prst="rect">
            <a:avLst/>
          </a:prstGeom>
          <a:noFill/>
          <a:ln>
            <a:noFill/>
          </a:ln>
        </p:spPr>
        <p:txBody>
          <a:bodyPr spcFirstLastPara="1" wrap="square" lIns="91425" tIns="91425" rIns="91425" bIns="91425" anchor="t" anchorCtr="0">
            <a:noAutofit/>
          </a:bodyPr>
          <a:lstStyle/>
          <a:p>
            <a:pPr marL="0" lvl="0" indent="0" algn="ctr" rtl="0">
              <a:lnSpc>
                <a:spcPct val="200000"/>
              </a:lnSpc>
              <a:spcBef>
                <a:spcPts val="0"/>
              </a:spcBef>
              <a:spcAft>
                <a:spcPts val="0"/>
              </a:spcAft>
              <a:buClr>
                <a:schemeClr val="dk1"/>
              </a:buClr>
              <a:buSzPts val="1100"/>
              <a:buFont typeface="Arial"/>
              <a:buNone/>
            </a:pPr>
            <a:r>
              <a:rPr lang="en-US" dirty="0" err="1" smtClean="0">
                <a:solidFill>
                  <a:schemeClr val="lt1"/>
                </a:solidFill>
                <a:latin typeface="IBM Plex Sans Arabic"/>
                <a:ea typeface="IBM Plex Sans Arabic"/>
                <a:cs typeface="IBM Plex Sans Arabic"/>
                <a:sym typeface="IBM Plex Sans Arabic"/>
              </a:rPr>
              <a:t>Turki</a:t>
            </a:r>
            <a:r>
              <a:rPr lang="en-US" dirty="0" smtClean="0">
                <a:solidFill>
                  <a:schemeClr val="lt1"/>
                </a:solidFill>
                <a:latin typeface="IBM Plex Sans Arabic"/>
                <a:ea typeface="IBM Plex Sans Arabic"/>
                <a:cs typeface="IBM Plex Sans Arabic"/>
                <a:sym typeface="IBM Plex Sans Arabic"/>
              </a:rPr>
              <a:t> </a:t>
            </a:r>
            <a:r>
              <a:rPr lang="en-US" dirty="0" err="1" smtClean="0">
                <a:solidFill>
                  <a:schemeClr val="lt1"/>
                </a:solidFill>
                <a:latin typeface="IBM Plex Sans Arabic"/>
                <a:ea typeface="IBM Plex Sans Arabic"/>
                <a:cs typeface="IBM Plex Sans Arabic"/>
                <a:sym typeface="IBM Plex Sans Arabic"/>
              </a:rPr>
              <a:t>Mesfer</a:t>
            </a:r>
            <a:r>
              <a:rPr lang="en-US" dirty="0" smtClean="0">
                <a:solidFill>
                  <a:schemeClr val="lt1"/>
                </a:solidFill>
                <a:latin typeface="IBM Plex Sans Arabic"/>
                <a:ea typeface="IBM Plex Sans Arabic"/>
                <a:cs typeface="IBM Plex Sans Arabic"/>
                <a:sym typeface="IBM Plex Sans Arabic"/>
              </a:rPr>
              <a:t> </a:t>
            </a:r>
            <a:r>
              <a:rPr lang="en-US" dirty="0" err="1" smtClean="0">
                <a:solidFill>
                  <a:schemeClr val="lt1"/>
                </a:solidFill>
                <a:latin typeface="IBM Plex Sans Arabic"/>
                <a:ea typeface="IBM Plex Sans Arabic"/>
                <a:cs typeface="IBM Plex Sans Arabic"/>
                <a:sym typeface="IBM Plex Sans Arabic"/>
              </a:rPr>
              <a:t>Alqahtani</a:t>
            </a:r>
            <a:endParaRPr dirty="0" smtClean="0">
              <a:solidFill>
                <a:schemeClr val="lt1"/>
              </a:solidFill>
              <a:latin typeface="IBM Plex Sans Arabic"/>
              <a:ea typeface="IBM Plex Sans Arabic"/>
              <a:cs typeface="IBM Plex Sans Arabic"/>
              <a:sym typeface="IBM Plex Sans Arabic"/>
            </a:endParaRPr>
          </a:p>
          <a:p>
            <a:pPr marL="0" lvl="0" indent="0" algn="ctr" rtl="1">
              <a:lnSpc>
                <a:spcPct val="200000"/>
              </a:lnSpc>
              <a:spcBef>
                <a:spcPts val="1600"/>
              </a:spcBef>
              <a:spcAft>
                <a:spcPts val="1600"/>
              </a:spcAft>
              <a:buNone/>
            </a:pPr>
            <a:endParaRPr dirty="0">
              <a:solidFill>
                <a:srgbClr val="FFFFFF"/>
              </a:solidFill>
              <a:latin typeface="IBM Plex Sans Arabic"/>
              <a:ea typeface="IBM Plex Sans Arabic"/>
              <a:cs typeface="IBM Plex Sans Arabic"/>
              <a:sym typeface="IBM Plex Sans Arabic"/>
            </a:endParaRPr>
          </a:p>
        </p:txBody>
      </p:sp>
      <p:sp>
        <p:nvSpPr>
          <p:cNvPr id="71" name="Google Shape;71;p14"/>
          <p:cNvSpPr txBox="1"/>
          <p:nvPr/>
        </p:nvSpPr>
        <p:spPr>
          <a:xfrm>
            <a:off x="430648" y="3036627"/>
            <a:ext cx="2394597" cy="626400"/>
          </a:xfrm>
          <a:prstGeom prst="rect">
            <a:avLst/>
          </a:prstGeom>
          <a:noFill/>
          <a:ln>
            <a:noFill/>
          </a:ln>
        </p:spPr>
        <p:txBody>
          <a:bodyPr spcFirstLastPara="1" wrap="square" lIns="91425" tIns="91425" rIns="91425" bIns="91425" anchor="t" anchorCtr="0">
            <a:noAutofit/>
          </a:bodyPr>
          <a:lstStyle/>
          <a:p>
            <a:pPr lvl="0" algn="ctr">
              <a:lnSpc>
                <a:spcPct val="200000"/>
              </a:lnSpc>
              <a:buClr>
                <a:schemeClr val="dk1"/>
              </a:buClr>
              <a:buSzPts val="1100"/>
            </a:pPr>
            <a:r>
              <a:rPr lang="en-US" dirty="0" smtClean="0">
                <a:solidFill>
                  <a:schemeClr val="lt1"/>
                </a:solidFill>
                <a:latin typeface="IBM Plex Sans Arabic"/>
                <a:ea typeface="IBM Plex Sans Arabic"/>
                <a:cs typeface="IBM Plex Sans Arabic"/>
                <a:sym typeface="IBM Plex Sans Arabic"/>
              </a:rPr>
              <a:t>Muhammad Noman Saeed</a:t>
            </a:r>
            <a:endParaRPr lang="en-US" dirty="0">
              <a:solidFill>
                <a:schemeClr val="lt1"/>
              </a:solidFill>
              <a:latin typeface="IBM Plex Sans Arabic"/>
              <a:ea typeface="IBM Plex Sans Arabic"/>
              <a:cs typeface="IBM Plex Sans Arabic"/>
              <a:sym typeface="IBM Plex Sans Arabic"/>
            </a:endParaRPr>
          </a:p>
        </p:txBody>
      </p:sp>
      <p:sp>
        <p:nvSpPr>
          <p:cNvPr id="29" name="Google Shape;71;p14"/>
          <p:cNvSpPr txBox="1"/>
          <p:nvPr/>
        </p:nvSpPr>
        <p:spPr>
          <a:xfrm>
            <a:off x="5298391" y="4105709"/>
            <a:ext cx="3929653" cy="626400"/>
          </a:xfrm>
          <a:prstGeom prst="rect">
            <a:avLst/>
          </a:prstGeom>
          <a:noFill/>
          <a:ln>
            <a:noFill/>
          </a:ln>
        </p:spPr>
        <p:txBody>
          <a:bodyPr spcFirstLastPara="1" wrap="square" lIns="91425" tIns="91425" rIns="91425" bIns="91425" anchor="t" anchorCtr="0">
            <a:noAutofit/>
          </a:bodyPr>
          <a:lstStyle/>
          <a:p>
            <a:pPr algn="ctr">
              <a:lnSpc>
                <a:spcPct val="200000"/>
              </a:lnSpc>
              <a:buClr>
                <a:schemeClr val="dk1"/>
              </a:buClr>
              <a:buSzPts val="1100"/>
            </a:pPr>
            <a:r>
              <a:rPr lang="en-US" i="1" dirty="0">
                <a:solidFill>
                  <a:schemeClr val="lt1"/>
                </a:solidFill>
                <a:latin typeface="IBM Plex Sans Arabic"/>
                <a:ea typeface="IBM Plex Sans Arabic"/>
                <a:cs typeface="IBM Plex Sans Arabic"/>
                <a:sym typeface="IBM Plex Sans Arabic"/>
              </a:rPr>
              <a:t>Supervisor Name - </a:t>
            </a:r>
            <a:r>
              <a:rPr lang="en-US" b="1" i="1" u="sng" dirty="0" err="1">
                <a:solidFill>
                  <a:schemeClr val="lt1"/>
                </a:solidFill>
                <a:latin typeface="IBM Plex Sans Arabic"/>
                <a:ea typeface="IBM Plex Sans Arabic"/>
                <a:cs typeface="IBM Plex Sans Arabic"/>
                <a:sym typeface="IBM Plex Sans Arabic Light"/>
              </a:rPr>
              <a:t>Sadeem</a:t>
            </a:r>
            <a:r>
              <a:rPr lang="en-US" b="1" i="1" u="sng" dirty="0">
                <a:solidFill>
                  <a:schemeClr val="lt1"/>
                </a:solidFill>
                <a:latin typeface="IBM Plex Sans Arabic"/>
                <a:ea typeface="IBM Plex Sans Arabic"/>
                <a:cs typeface="IBM Plex Sans Arabic"/>
                <a:sym typeface="IBM Plex Sans Arabic Light"/>
              </a:rPr>
              <a:t> </a:t>
            </a:r>
            <a:r>
              <a:rPr lang="en-US" b="1" i="1" u="sng" dirty="0" err="1" smtClean="0">
                <a:solidFill>
                  <a:schemeClr val="lt1"/>
                </a:solidFill>
                <a:latin typeface="IBM Plex Sans Arabic"/>
                <a:ea typeface="IBM Plex Sans Arabic"/>
                <a:cs typeface="IBM Plex Sans Arabic"/>
                <a:sym typeface="IBM Plex Sans Arabic Light"/>
              </a:rPr>
              <a:t>alqassem</a:t>
            </a:r>
            <a:endParaRPr lang="en-US" b="1" i="1" u="sng" dirty="0">
              <a:solidFill>
                <a:schemeClr val="lt1"/>
              </a:solidFill>
              <a:latin typeface="IBM Plex Sans Arabic"/>
              <a:ea typeface="IBM Plex Sans Arabic"/>
              <a:cs typeface="IBM Plex Sans Arabic"/>
              <a:sym typeface="IBM Plex Sans Arabic Light"/>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7544" y="2142348"/>
            <a:ext cx="723974" cy="542980"/>
          </a:xfrm>
          <a:prstGeom prst="rect">
            <a:avLst/>
          </a:prstGeom>
        </p:spPr>
      </p:pic>
      <p:pic>
        <p:nvPicPr>
          <p:cNvPr id="5122" name="Picture 2" descr="Profile photo of Turki Mesfer Alqahtani, Ph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8402" y="2099705"/>
            <a:ext cx="607685" cy="60768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6"/>
          <a:stretch>
            <a:fillRect/>
          </a:stretch>
        </p:blipFill>
        <p:spPr>
          <a:xfrm>
            <a:off x="6734012" y="2071760"/>
            <a:ext cx="529206" cy="63563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72685" y="47189"/>
            <a:ext cx="640080" cy="640080"/>
          </a:xfrm>
          <a:prstGeom prst="rect">
            <a:avLst/>
          </a:prstGeom>
        </p:spPr>
      </p:pic>
    </p:spTree>
    <p:custDataLst>
      <p:tags r:id="rId1"/>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6" name="Rectangle 5"/>
          <p:cNvSpPr/>
          <p:nvPr/>
        </p:nvSpPr>
        <p:spPr>
          <a:xfrm>
            <a:off x="2017726" y="2637402"/>
            <a:ext cx="1057983" cy="4534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017726" y="3819181"/>
            <a:ext cx="1057983" cy="4534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000266" y="2632034"/>
            <a:ext cx="1057983" cy="4534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000265" y="3773522"/>
            <a:ext cx="1057983" cy="4534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Google Shape;235;p19"/>
          <p:cNvSpPr txBox="1"/>
          <p:nvPr/>
        </p:nvSpPr>
        <p:spPr>
          <a:xfrm>
            <a:off x="135304" y="1006181"/>
            <a:ext cx="8748196" cy="1312500"/>
          </a:xfrm>
          <a:prstGeom prst="rect">
            <a:avLst/>
          </a:prstGeom>
          <a:noFill/>
          <a:ln>
            <a:noFill/>
          </a:ln>
        </p:spPr>
        <p:txBody>
          <a:bodyPr spcFirstLastPara="1" wrap="square" lIns="91425" tIns="91425" rIns="91425" bIns="91425" anchor="t" anchorCtr="0">
            <a:noAutofit/>
          </a:bodyPr>
          <a:lstStyle/>
          <a:p>
            <a:pPr algn="ctr">
              <a:lnSpc>
                <a:spcPct val="200000"/>
              </a:lnSpc>
            </a:pPr>
            <a:r>
              <a:rPr lang="en-US" sz="1200" dirty="0" smtClean="0">
                <a:solidFill>
                  <a:srgbClr val="FFFFFF"/>
                </a:solidFill>
                <a:latin typeface="IBM Plex Sans Arabic"/>
                <a:ea typeface="IBM Plex Sans Arabic"/>
                <a:cs typeface="IBM Plex Sans Arabic"/>
              </a:rPr>
              <a:t>The </a:t>
            </a:r>
            <a:r>
              <a:rPr lang="en-US" sz="1200" dirty="0">
                <a:solidFill>
                  <a:srgbClr val="FFFFFF"/>
                </a:solidFill>
                <a:latin typeface="IBM Plex Sans Arabic"/>
                <a:ea typeface="IBM Plex Sans Arabic"/>
                <a:cs typeface="IBM Plex Sans Arabic"/>
              </a:rPr>
              <a:t>AI League’s strategy focuses on leveraging AI technologies to </a:t>
            </a:r>
            <a:r>
              <a:rPr lang="en-US" sz="1200" b="1" dirty="0">
                <a:solidFill>
                  <a:srgbClr val="FFFFFF"/>
                </a:solidFill>
                <a:latin typeface="IBM Plex Sans Arabic"/>
                <a:ea typeface="IBM Plex Sans Arabic"/>
                <a:cs typeface="IBM Plex Sans Arabic"/>
              </a:rPr>
              <a:t>enhance</a:t>
            </a:r>
            <a:r>
              <a:rPr lang="en-US" sz="1200" dirty="0">
                <a:solidFill>
                  <a:srgbClr val="FFFFFF"/>
                </a:solidFill>
                <a:latin typeface="IBM Plex Sans Arabic"/>
                <a:ea typeface="IBM Plex Sans Arabic"/>
                <a:cs typeface="IBM Plex Sans Arabic"/>
              </a:rPr>
              <a:t> fan experiences, </a:t>
            </a:r>
            <a:r>
              <a:rPr lang="en-US" sz="1200" b="1" dirty="0">
                <a:solidFill>
                  <a:srgbClr val="FFFFFF"/>
                </a:solidFill>
                <a:latin typeface="IBM Plex Sans Arabic"/>
                <a:ea typeface="IBM Plex Sans Arabic"/>
                <a:cs typeface="IBM Plex Sans Arabic"/>
              </a:rPr>
              <a:t>expand</a:t>
            </a:r>
            <a:r>
              <a:rPr lang="en-US" sz="1200" dirty="0">
                <a:solidFill>
                  <a:srgbClr val="FFFFFF"/>
                </a:solidFill>
                <a:latin typeface="IBM Plex Sans Arabic"/>
                <a:ea typeface="IBM Plex Sans Arabic"/>
                <a:cs typeface="IBM Plex Sans Arabic"/>
              </a:rPr>
              <a:t> global reach, and driv</a:t>
            </a:r>
            <a:r>
              <a:rPr lang="en-US" sz="1200" b="1" dirty="0">
                <a:solidFill>
                  <a:srgbClr val="FFFFFF"/>
                </a:solidFill>
                <a:latin typeface="IBM Plex Sans Arabic"/>
                <a:ea typeface="IBM Plex Sans Arabic"/>
                <a:cs typeface="IBM Plex Sans Arabic"/>
              </a:rPr>
              <a:t>e innovation</a:t>
            </a:r>
            <a:r>
              <a:rPr lang="en-US" sz="1200" dirty="0">
                <a:solidFill>
                  <a:srgbClr val="FFFFFF"/>
                </a:solidFill>
                <a:latin typeface="IBM Plex Sans Arabic"/>
                <a:ea typeface="IBM Plex Sans Arabic"/>
                <a:cs typeface="IBM Plex Sans Arabic"/>
              </a:rPr>
              <a:t> in sports broadcasting. The AI-generated real-time sports commentary aligns seamlessly with this vision by</a:t>
            </a:r>
            <a:r>
              <a:rPr lang="en-US" sz="1200" dirty="0" smtClean="0">
                <a:solidFill>
                  <a:srgbClr val="FFFFFF"/>
                </a:solidFill>
                <a:latin typeface="IBM Plex Sans Arabic"/>
                <a:ea typeface="IBM Plex Sans Arabic"/>
                <a:cs typeface="IBM Plex Sans Arabic"/>
              </a:rPr>
              <a:t>:</a:t>
            </a:r>
          </a:p>
        </p:txBody>
      </p:sp>
      <p:sp>
        <p:nvSpPr>
          <p:cNvPr id="237" name="Google Shape;237;p19"/>
          <p:cNvSpPr txBox="1"/>
          <p:nvPr/>
        </p:nvSpPr>
        <p:spPr>
          <a:xfrm>
            <a:off x="2516489" y="274560"/>
            <a:ext cx="399437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b="1" dirty="0" smtClean="0">
                <a:solidFill>
                  <a:srgbClr val="B45FF0"/>
                </a:solidFill>
              </a:rPr>
              <a:t>Project Overview</a:t>
            </a:r>
            <a:endParaRPr sz="2500" dirty="0">
              <a:solidFill>
                <a:srgbClr val="B45FF0"/>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9525" y="1108755"/>
            <a:ext cx="5645097" cy="3927024"/>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2685" y="47189"/>
            <a:ext cx="640080" cy="64008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7" name="Google Shape;237;p19"/>
          <p:cNvSpPr txBox="1"/>
          <p:nvPr/>
        </p:nvSpPr>
        <p:spPr>
          <a:xfrm>
            <a:off x="2516489" y="274560"/>
            <a:ext cx="399437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b="1" dirty="0" smtClean="0">
                <a:solidFill>
                  <a:srgbClr val="B45FF0"/>
                </a:solidFill>
              </a:rPr>
              <a:t>Project Overview</a:t>
            </a:r>
            <a:endParaRPr sz="2500" dirty="0">
              <a:solidFill>
                <a:srgbClr val="B45FF0"/>
              </a:solidFill>
            </a:endParaRPr>
          </a:p>
        </p:txBody>
      </p:sp>
      <p:sp>
        <p:nvSpPr>
          <p:cNvPr id="8" name="Google Shape;235;p19"/>
          <p:cNvSpPr txBox="1"/>
          <p:nvPr/>
        </p:nvSpPr>
        <p:spPr>
          <a:xfrm>
            <a:off x="127747" y="4057226"/>
            <a:ext cx="8875943" cy="1312500"/>
          </a:xfrm>
          <a:prstGeom prst="rect">
            <a:avLst/>
          </a:prstGeom>
          <a:noFill/>
          <a:ln>
            <a:noFill/>
          </a:ln>
        </p:spPr>
        <p:txBody>
          <a:bodyPr spcFirstLastPara="1" wrap="square" lIns="91425" tIns="91425" rIns="91425" bIns="91425" anchor="t" anchorCtr="0">
            <a:noAutofit/>
          </a:bodyPr>
          <a:lstStyle/>
          <a:p>
            <a:pPr algn="ctr">
              <a:lnSpc>
                <a:spcPct val="200000"/>
              </a:lnSpc>
            </a:pPr>
            <a:r>
              <a:rPr lang="en-US" b="1" dirty="0" smtClean="0">
                <a:solidFill>
                  <a:srgbClr val="FFFFFF"/>
                </a:solidFill>
                <a:latin typeface="IBM Plex Sans Arabic"/>
                <a:ea typeface="IBM Plex Sans Arabic"/>
                <a:cs typeface="IBM Plex Sans Arabic"/>
              </a:rPr>
              <a:t>This </a:t>
            </a:r>
            <a:r>
              <a:rPr lang="en-US" b="1" dirty="0">
                <a:solidFill>
                  <a:srgbClr val="FFFFFF"/>
                </a:solidFill>
                <a:latin typeface="IBM Plex Sans Arabic"/>
                <a:ea typeface="IBM Plex Sans Arabic"/>
                <a:cs typeface="IBM Plex Sans Arabic"/>
              </a:rPr>
              <a:t>concept is a strong fit for </a:t>
            </a:r>
            <a:r>
              <a:rPr lang="en-US" b="1" u="sng" dirty="0">
                <a:solidFill>
                  <a:srgbClr val="FFFFFF"/>
                </a:solidFill>
                <a:latin typeface="IBM Plex Sans Arabic"/>
                <a:ea typeface="IBM Plex Sans Arabic"/>
                <a:cs typeface="IBM Plex Sans Arabic"/>
              </a:rPr>
              <a:t>Saudi Arabia’s vision for the 2034 FIFA World Cup</a:t>
            </a:r>
            <a:r>
              <a:rPr lang="en-US" b="1" dirty="0">
                <a:solidFill>
                  <a:srgbClr val="FFFFFF"/>
                </a:solidFill>
                <a:latin typeface="IBM Plex Sans Arabic"/>
                <a:ea typeface="IBM Plex Sans Arabic"/>
                <a:cs typeface="IBM Plex Sans Arabic"/>
              </a:rPr>
              <a:t>, offering a scalable approach to attract new fans, enhance engagement, and streamline broadcasting processes.</a:t>
            </a:r>
            <a:endParaRPr lang="en-US" b="1" dirty="0">
              <a:solidFill>
                <a:srgbClr val="FFFFFF"/>
              </a:solidFill>
              <a:latin typeface="IBM Plex Sans Arabic"/>
              <a:ea typeface="IBM Plex Sans Arabic"/>
              <a:cs typeface="IBM Plex Sans Arabic"/>
              <a:sym typeface="IBM Plex Sans Arabic"/>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2685" y="47189"/>
            <a:ext cx="640080" cy="640080"/>
          </a:xfrm>
          <a:prstGeom prst="rect">
            <a:avLst/>
          </a:prstGeom>
        </p:spPr>
      </p:pic>
      <p:sp>
        <p:nvSpPr>
          <p:cNvPr id="15" name="Google Shape;235;p19"/>
          <p:cNvSpPr txBox="1"/>
          <p:nvPr/>
        </p:nvSpPr>
        <p:spPr>
          <a:xfrm>
            <a:off x="191620" y="673028"/>
            <a:ext cx="8748196" cy="928641"/>
          </a:xfrm>
          <a:prstGeom prst="rect">
            <a:avLst/>
          </a:prstGeom>
          <a:noFill/>
          <a:ln>
            <a:noFill/>
          </a:ln>
        </p:spPr>
        <p:txBody>
          <a:bodyPr spcFirstLastPara="1" wrap="square" lIns="91425" tIns="91425" rIns="91425" bIns="91425" anchor="t" anchorCtr="0">
            <a:noAutofit/>
          </a:bodyPr>
          <a:lstStyle/>
          <a:p>
            <a:pPr algn="ctr">
              <a:lnSpc>
                <a:spcPct val="200000"/>
              </a:lnSpc>
            </a:pPr>
            <a:r>
              <a:rPr lang="en-US" sz="1200" dirty="0" smtClean="0">
                <a:solidFill>
                  <a:srgbClr val="FFFFFF"/>
                </a:solidFill>
                <a:latin typeface="IBM Plex Sans Arabic"/>
                <a:ea typeface="IBM Plex Sans Arabic"/>
                <a:cs typeface="IBM Plex Sans Arabic"/>
              </a:rPr>
              <a:t>According </a:t>
            </a:r>
            <a:r>
              <a:rPr lang="en-US" sz="1200" dirty="0">
                <a:solidFill>
                  <a:srgbClr val="FFFFFF"/>
                </a:solidFill>
                <a:latin typeface="IBM Plex Sans Arabic"/>
                <a:ea typeface="IBM Plex Sans Arabic"/>
                <a:cs typeface="IBM Plex Sans Arabic"/>
              </a:rPr>
              <a:t>to the 2022 Saudi Arabian census, there are approximately </a:t>
            </a:r>
            <a:r>
              <a:rPr lang="en-US" sz="1200" b="1" u="sng" dirty="0">
                <a:solidFill>
                  <a:srgbClr val="FFFFFF"/>
                </a:solidFill>
                <a:latin typeface="IBM Plex Sans Arabic"/>
                <a:ea typeface="IBM Plex Sans Arabic"/>
                <a:cs typeface="IBM Plex Sans Arabic"/>
              </a:rPr>
              <a:t>13.4 million foreign residents </a:t>
            </a:r>
            <a:r>
              <a:rPr lang="en-US" sz="1200" dirty="0">
                <a:solidFill>
                  <a:srgbClr val="FFFFFF"/>
                </a:solidFill>
                <a:latin typeface="IBM Plex Sans Arabic"/>
                <a:ea typeface="IBM Plex Sans Arabic"/>
                <a:cs typeface="IBM Plex Sans Arabic"/>
              </a:rPr>
              <a:t>in Saudi Arabia, making up </a:t>
            </a:r>
            <a:r>
              <a:rPr lang="en-US" sz="1200" b="1" u="sng" dirty="0">
                <a:solidFill>
                  <a:srgbClr val="FFFFFF"/>
                </a:solidFill>
                <a:latin typeface="IBM Plex Sans Arabic"/>
                <a:ea typeface="IBM Plex Sans Arabic"/>
                <a:cs typeface="IBM Plex Sans Arabic"/>
              </a:rPr>
              <a:t>41.6% </a:t>
            </a:r>
            <a:r>
              <a:rPr lang="en-US" sz="1200" dirty="0">
                <a:solidFill>
                  <a:srgbClr val="FFFFFF"/>
                </a:solidFill>
                <a:latin typeface="IBM Plex Sans Arabic"/>
                <a:ea typeface="IBM Plex Sans Arabic"/>
                <a:cs typeface="IBM Plex Sans Arabic"/>
              </a:rPr>
              <a:t>of the total population of </a:t>
            </a:r>
            <a:r>
              <a:rPr lang="en-US" sz="1200" b="1" u="sng" dirty="0">
                <a:solidFill>
                  <a:srgbClr val="FFFFFF"/>
                </a:solidFill>
                <a:latin typeface="IBM Plex Sans Arabic"/>
                <a:ea typeface="IBM Plex Sans Arabic"/>
                <a:cs typeface="IBM Plex Sans Arabic"/>
              </a:rPr>
              <a:t>32.2 million</a:t>
            </a:r>
            <a:r>
              <a:rPr lang="en-US" sz="1200" dirty="0">
                <a:solidFill>
                  <a:srgbClr val="FFFFFF"/>
                </a:solidFill>
                <a:latin typeface="IBM Plex Sans Arabic"/>
                <a:ea typeface="IBM Plex Sans Arabic"/>
                <a:cs typeface="IBM Plex Sans Arabic"/>
              </a:rPr>
              <a:t>. </a:t>
            </a:r>
          </a:p>
        </p:txBody>
      </p:sp>
      <p:pic>
        <p:nvPicPr>
          <p:cNvPr id="2" name="Picture 1"/>
          <p:cNvPicPr>
            <a:picLocks noChangeAspect="1"/>
          </p:cNvPicPr>
          <p:nvPr/>
        </p:nvPicPr>
        <p:blipFill>
          <a:blip r:embed="rId5"/>
          <a:stretch>
            <a:fillRect/>
          </a:stretch>
        </p:blipFill>
        <p:spPr>
          <a:xfrm>
            <a:off x="1624062" y="1478383"/>
            <a:ext cx="5585340" cy="2729462"/>
          </a:xfrm>
          <a:prstGeom prst="rect">
            <a:avLst/>
          </a:prstGeom>
        </p:spPr>
      </p:pic>
    </p:spTree>
    <p:custDataLst>
      <p:tags r:id="rId1"/>
    </p:custDataLst>
    <p:extLst>
      <p:ext uri="{BB962C8B-B14F-4D97-AF65-F5344CB8AC3E}">
        <p14:creationId xmlns:p14="http://schemas.microsoft.com/office/powerpoint/2010/main" val="22927235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300" fill="hold">
                                          <p:stCondLst>
                                            <p:cond delay="0"/>
                                          </p:stCondLst>
                                        </p:cTn>
                                        <p:tgtEl>
                                          <p:spTgt spid="8">
                                            <p:txEl>
                                              <p:pRg st="0" end="0"/>
                                            </p:txEl>
                                          </p:spTgt>
                                        </p:tgtEl>
                                        <p:attrNameLst>
                                          <p:attrName>r</p:attrName>
                                        </p:attrNameLst>
                                      </p:cBhvr>
                                    </p:animRot>
                                    <p:animRot by="-240000">
                                      <p:cBhvr>
                                        <p:cTn id="7" dur="600" fill="hold">
                                          <p:stCondLst>
                                            <p:cond delay="600"/>
                                          </p:stCondLst>
                                        </p:cTn>
                                        <p:tgtEl>
                                          <p:spTgt spid="8">
                                            <p:txEl>
                                              <p:pRg st="0" end="0"/>
                                            </p:txEl>
                                          </p:spTgt>
                                        </p:tgtEl>
                                        <p:attrNameLst>
                                          <p:attrName>r</p:attrName>
                                        </p:attrNameLst>
                                      </p:cBhvr>
                                    </p:animRot>
                                    <p:animRot by="240000">
                                      <p:cBhvr>
                                        <p:cTn id="8" dur="600" fill="hold">
                                          <p:stCondLst>
                                            <p:cond delay="1200"/>
                                          </p:stCondLst>
                                        </p:cTn>
                                        <p:tgtEl>
                                          <p:spTgt spid="8">
                                            <p:txEl>
                                              <p:pRg st="0" end="0"/>
                                            </p:txEl>
                                          </p:spTgt>
                                        </p:tgtEl>
                                        <p:attrNameLst>
                                          <p:attrName>r</p:attrName>
                                        </p:attrNameLst>
                                      </p:cBhvr>
                                    </p:animRot>
                                    <p:animRot by="-240000">
                                      <p:cBhvr>
                                        <p:cTn id="9" dur="600" fill="hold">
                                          <p:stCondLst>
                                            <p:cond delay="1800"/>
                                          </p:stCondLst>
                                        </p:cTn>
                                        <p:tgtEl>
                                          <p:spTgt spid="8">
                                            <p:txEl>
                                              <p:pRg st="0" end="0"/>
                                            </p:txEl>
                                          </p:spTgt>
                                        </p:tgtEl>
                                        <p:attrNameLst>
                                          <p:attrName>r</p:attrName>
                                        </p:attrNameLst>
                                      </p:cBhvr>
                                    </p:animRot>
                                    <p:animRot by="120000">
                                      <p:cBhvr>
                                        <p:cTn id="10" dur="600" fill="hold">
                                          <p:stCondLst>
                                            <p:cond delay="2400"/>
                                          </p:stCondLst>
                                        </p:cTn>
                                        <p:tgtEl>
                                          <p:spTgt spid="8">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7" name="Google Shape;237;p19"/>
          <p:cNvSpPr txBox="1"/>
          <p:nvPr/>
        </p:nvSpPr>
        <p:spPr>
          <a:xfrm>
            <a:off x="2435114" y="487644"/>
            <a:ext cx="399437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800" b="1" dirty="0" smtClean="0">
                <a:solidFill>
                  <a:srgbClr val="B45FF0"/>
                </a:solidFill>
              </a:rPr>
              <a:t>Problem Address</a:t>
            </a:r>
            <a:endParaRPr sz="2500" dirty="0">
              <a:solidFill>
                <a:srgbClr val="B45FF0"/>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8937" y="298502"/>
            <a:ext cx="6988220" cy="4501153"/>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2685" y="24517"/>
            <a:ext cx="640080" cy="640080"/>
          </a:xfrm>
          <a:prstGeom prst="rect">
            <a:avLst/>
          </a:prstGeom>
        </p:spPr>
      </p:pic>
    </p:spTree>
    <p:custDataLst>
      <p:tags r:id="rId1"/>
    </p:custDataLst>
    <p:extLst>
      <p:ext uri="{BB962C8B-B14F-4D97-AF65-F5344CB8AC3E}">
        <p14:creationId xmlns:p14="http://schemas.microsoft.com/office/powerpoint/2010/main" val="474553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5" name="Google Shape;245;p20"/>
          <p:cNvSpPr txBox="1"/>
          <p:nvPr/>
        </p:nvSpPr>
        <p:spPr>
          <a:xfrm>
            <a:off x="0" y="620889"/>
            <a:ext cx="3551802" cy="1631104"/>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1200"/>
              </a:spcBef>
              <a:spcAft>
                <a:spcPts val="0"/>
              </a:spcAft>
              <a:buClr>
                <a:schemeClr val="dk1"/>
              </a:buClr>
              <a:buSzPts val="1100"/>
              <a:buFont typeface="Arial"/>
              <a:buNone/>
            </a:pPr>
            <a:r>
              <a:rPr lang="en-US" sz="2800" b="1" dirty="0" smtClean="0">
                <a:solidFill>
                  <a:srgbClr val="B45FF0"/>
                </a:solidFill>
                <a:latin typeface="IBM Plex Sans Arabic"/>
                <a:ea typeface="IBM Plex Sans Arabic"/>
                <a:cs typeface="IBM Plex Sans Arabic"/>
                <a:sym typeface="IBM Plex Sans Arabic"/>
              </a:rPr>
              <a:t>Project Timeline</a:t>
            </a:r>
          </a:p>
          <a:p>
            <a:pPr marL="0" lvl="0" indent="0" algn="ctr" rtl="0">
              <a:lnSpc>
                <a:spcPct val="115000"/>
              </a:lnSpc>
              <a:spcBef>
                <a:spcPts val="1200"/>
              </a:spcBef>
              <a:spcAft>
                <a:spcPts val="0"/>
              </a:spcAft>
              <a:buClr>
                <a:schemeClr val="dk1"/>
              </a:buClr>
              <a:buSzPts val="1100"/>
              <a:buFont typeface="Arial"/>
              <a:buNone/>
            </a:pPr>
            <a:r>
              <a:rPr lang="en-US" sz="2800" b="1" dirty="0" smtClean="0">
                <a:solidFill>
                  <a:srgbClr val="B45FF0"/>
                </a:solidFill>
                <a:latin typeface="IBM Plex Sans Arabic"/>
                <a:ea typeface="IBM Plex Sans Arabic"/>
                <a:cs typeface="IBM Plex Sans Arabic"/>
                <a:sym typeface="IBM Plex Sans Arabic"/>
              </a:rPr>
              <a:t>(SDLC)</a:t>
            </a:r>
            <a:endParaRPr sz="2800" b="1" dirty="0">
              <a:solidFill>
                <a:srgbClr val="B45FF0"/>
              </a:solidFill>
              <a:latin typeface="IBM Plex Sans Arabic"/>
              <a:ea typeface="IBM Plex Sans Arabic"/>
              <a:cs typeface="IBM Plex Sans Arabic"/>
              <a:sym typeface="IBM Plex Sans Arabic"/>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6386" y="-377851"/>
            <a:ext cx="6314499" cy="5143500"/>
          </a:xfrm>
          <a:prstGeom prst="rect">
            <a:avLst/>
          </a:prstGeom>
        </p:spPr>
      </p:pic>
      <p:cxnSp>
        <p:nvCxnSpPr>
          <p:cNvPr id="5" name="Straight Connector 4"/>
          <p:cNvCxnSpPr/>
          <p:nvPr/>
        </p:nvCxnSpPr>
        <p:spPr>
          <a:xfrm flipH="1">
            <a:off x="3461117" y="159304"/>
            <a:ext cx="15114" cy="4776040"/>
          </a:xfrm>
          <a:prstGeom prst="line">
            <a:avLst/>
          </a:prstGeom>
          <a:ln w="31750">
            <a:prstDash val="lgDash"/>
          </a:ln>
          <a:effectLst>
            <a:outerShdw blurRad="50800" dist="38100" dir="8100000" algn="tr" rotWithShape="0">
              <a:prstClr val="black">
                <a:alpha val="40000"/>
              </a:prstClr>
            </a:outerShdw>
          </a:effectLst>
        </p:spPr>
        <p:style>
          <a:lnRef idx="2">
            <a:schemeClr val="accent6"/>
          </a:lnRef>
          <a:fillRef idx="0">
            <a:schemeClr val="accent6"/>
          </a:fillRef>
          <a:effectRef idx="1">
            <a:schemeClr val="accent6"/>
          </a:effectRef>
          <a:fontRef idx="minor">
            <a:schemeClr val="tx1"/>
          </a:fontRef>
        </p:style>
      </p:cxnSp>
      <p:cxnSp>
        <p:nvCxnSpPr>
          <p:cNvPr id="10" name="Straight Connector 9"/>
          <p:cNvCxnSpPr/>
          <p:nvPr/>
        </p:nvCxnSpPr>
        <p:spPr>
          <a:xfrm>
            <a:off x="197185" y="2328350"/>
            <a:ext cx="3066747" cy="21703"/>
          </a:xfrm>
          <a:prstGeom prst="line">
            <a:avLst/>
          </a:prstGeom>
          <a:ln w="31750">
            <a:prstDash val="lgDash"/>
          </a:ln>
          <a:effectLst>
            <a:outerShdw blurRad="50800" dist="38100" dir="8100000" algn="tr" rotWithShape="0">
              <a:prstClr val="black">
                <a:alpha val="40000"/>
              </a:prstClr>
            </a:outerShdw>
          </a:effectLst>
        </p:spPr>
        <p:style>
          <a:lnRef idx="2">
            <a:schemeClr val="accent6"/>
          </a:lnRef>
          <a:fillRef idx="0">
            <a:schemeClr val="accent6"/>
          </a:fillRef>
          <a:effectRef idx="1">
            <a:schemeClr val="accent6"/>
          </a:effectRef>
          <a:fontRef idx="minor">
            <a:schemeClr val="tx1"/>
          </a:fontRef>
        </p:style>
      </p:cxnSp>
      <p:pic>
        <p:nvPicPr>
          <p:cNvPr id="7" name="Picture 6"/>
          <p:cNvPicPr>
            <a:picLocks noChangeAspect="1"/>
          </p:cNvPicPr>
          <p:nvPr/>
        </p:nvPicPr>
        <p:blipFill>
          <a:blip r:embed="rId5"/>
          <a:stretch>
            <a:fillRect/>
          </a:stretch>
        </p:blipFill>
        <p:spPr>
          <a:xfrm>
            <a:off x="162104" y="2544146"/>
            <a:ext cx="2999747" cy="2304581"/>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72685" y="47189"/>
            <a:ext cx="640080" cy="640080"/>
          </a:xfrm>
          <a:prstGeom prst="rect">
            <a:avLst/>
          </a:prstGeom>
        </p:spPr>
      </p:pic>
    </p:spTree>
    <p:custDataLst>
      <p:tags r:id="rId1"/>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13" name="Rectangle 12"/>
          <p:cNvSpPr/>
          <p:nvPr/>
        </p:nvSpPr>
        <p:spPr>
          <a:xfrm>
            <a:off x="7311422" y="4059383"/>
            <a:ext cx="1178896" cy="6196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944860" y="4059383"/>
            <a:ext cx="1178896" cy="6196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600969" y="4059383"/>
            <a:ext cx="1178896" cy="6196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279748" y="4240752"/>
            <a:ext cx="1178896" cy="6196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958529" y="3997667"/>
            <a:ext cx="1178896" cy="6196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59220" y="3997667"/>
            <a:ext cx="1178896" cy="6196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Google Shape;250;p21"/>
          <p:cNvSpPr txBox="1"/>
          <p:nvPr/>
        </p:nvSpPr>
        <p:spPr>
          <a:xfrm>
            <a:off x="881643" y="423193"/>
            <a:ext cx="7229574" cy="536400"/>
          </a:xfrm>
          <a:prstGeom prst="rect">
            <a:avLst/>
          </a:prstGeom>
          <a:noFill/>
          <a:ln>
            <a:noFill/>
          </a:ln>
        </p:spPr>
        <p:txBody>
          <a:bodyPr spcFirstLastPara="1" wrap="square" lIns="91425" tIns="91425" rIns="91425" bIns="91425" anchor="t" anchorCtr="0">
            <a:noAutofit/>
          </a:bodyPr>
          <a:lstStyle/>
          <a:p>
            <a:pPr algn="ctr"/>
            <a:r>
              <a:rPr lang="en-US" sz="2400" b="1" dirty="0" smtClean="0">
                <a:solidFill>
                  <a:schemeClr val="lt1"/>
                </a:solidFill>
                <a:latin typeface="IBM Plex Sans Arabic"/>
                <a:ea typeface="IBM Plex Sans Arabic"/>
                <a:cs typeface="IBM Plex Sans Arabic"/>
              </a:rPr>
              <a:t>Detailed Flow of AI-Generated </a:t>
            </a:r>
            <a:r>
              <a:rPr lang="en-US" sz="2400" b="1" dirty="0">
                <a:solidFill>
                  <a:schemeClr val="lt1"/>
                </a:solidFill>
                <a:latin typeface="IBM Plex Sans Arabic"/>
                <a:ea typeface="IBM Plex Sans Arabic"/>
                <a:cs typeface="IBM Plex Sans Arabic"/>
              </a:rPr>
              <a:t>Real-Time Sports </a:t>
            </a:r>
            <a:br>
              <a:rPr lang="en-US" sz="2400" b="1" dirty="0">
                <a:solidFill>
                  <a:schemeClr val="lt1"/>
                </a:solidFill>
                <a:latin typeface="IBM Plex Sans Arabic"/>
                <a:ea typeface="IBM Plex Sans Arabic"/>
                <a:cs typeface="IBM Plex Sans Arabic"/>
              </a:rPr>
            </a:br>
            <a:r>
              <a:rPr lang="en-US" sz="2400" b="1" dirty="0">
                <a:solidFill>
                  <a:schemeClr val="lt1"/>
                </a:solidFill>
                <a:latin typeface="IBM Plex Sans Arabic"/>
                <a:ea typeface="IBM Plex Sans Arabic"/>
                <a:cs typeface="IBM Plex Sans Arabic"/>
              </a:rPr>
              <a:t>Commentary in Multiple Languages</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40253"/>
            <a:ext cx="9122434" cy="4674963"/>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2685" y="47189"/>
            <a:ext cx="640080" cy="640080"/>
          </a:xfrm>
          <a:prstGeom prst="rect">
            <a:avLst/>
          </a:prstGeom>
        </p:spPr>
      </p:pic>
    </p:spTree>
    <p:custDataLst>
      <p:tags r:id="rId1"/>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1"/>
          <p:cNvSpPr txBox="1"/>
          <p:nvPr/>
        </p:nvSpPr>
        <p:spPr>
          <a:xfrm>
            <a:off x="881643" y="423193"/>
            <a:ext cx="7229574" cy="536400"/>
          </a:xfrm>
          <a:prstGeom prst="rect">
            <a:avLst/>
          </a:prstGeom>
          <a:noFill/>
          <a:ln>
            <a:noFill/>
          </a:ln>
        </p:spPr>
        <p:txBody>
          <a:bodyPr spcFirstLastPara="1" wrap="square" lIns="91425" tIns="91425" rIns="91425" bIns="91425" anchor="t" anchorCtr="0">
            <a:noAutofit/>
          </a:bodyPr>
          <a:lstStyle/>
          <a:p>
            <a:pPr algn="ctr"/>
            <a:r>
              <a:rPr lang="en-US" sz="2400" dirty="0" smtClean="0">
                <a:solidFill>
                  <a:schemeClr val="lt1"/>
                </a:solidFill>
                <a:latin typeface="IBM Plex Sans Arabic"/>
                <a:ea typeface="IBM Plex Sans Arabic"/>
                <a:cs typeface="IBM Plex Sans Arabic"/>
              </a:rPr>
              <a:t>Summary of Detailed Flow</a:t>
            </a:r>
            <a:endParaRPr lang="en-US" sz="2400" dirty="0">
              <a:solidFill>
                <a:schemeClr val="lt1"/>
              </a:solidFill>
              <a:latin typeface="IBM Plex Sans Arabic"/>
              <a:ea typeface="IBM Plex Sans Arabic"/>
              <a:cs typeface="IBM Plex Sans Arabic"/>
            </a:endParaRPr>
          </a:p>
        </p:txBody>
      </p:sp>
      <p:graphicFrame>
        <p:nvGraphicFramePr>
          <p:cNvPr id="3" name="Table 2"/>
          <p:cNvGraphicFramePr>
            <a:graphicFrameLocks noGrp="1"/>
          </p:cNvGraphicFramePr>
          <p:nvPr>
            <p:extLst>
              <p:ext uri="{D42A27DB-BD31-4B8C-83A1-F6EECF244321}">
                <p14:modId xmlns:p14="http://schemas.microsoft.com/office/powerpoint/2010/main" val="1590641484"/>
              </p:ext>
            </p:extLst>
          </p:nvPr>
        </p:nvGraphicFramePr>
        <p:xfrm>
          <a:off x="581892" y="1186455"/>
          <a:ext cx="8373183" cy="3400659"/>
        </p:xfrm>
        <a:graphic>
          <a:graphicData uri="http://schemas.openxmlformats.org/drawingml/2006/table">
            <a:tbl>
              <a:tblPr firstRow="1" bandRow="1">
                <a:tableStyleId>{125E5076-3810-47DD-B79F-674D7AD40C01}</a:tableStyleId>
              </a:tblPr>
              <a:tblGrid>
                <a:gridCol w="2791061">
                  <a:extLst>
                    <a:ext uri="{9D8B030D-6E8A-4147-A177-3AD203B41FA5}">
                      <a16:colId xmlns:a16="http://schemas.microsoft.com/office/drawing/2014/main" val="972120625"/>
                    </a:ext>
                  </a:extLst>
                </a:gridCol>
                <a:gridCol w="2791061">
                  <a:extLst>
                    <a:ext uri="{9D8B030D-6E8A-4147-A177-3AD203B41FA5}">
                      <a16:colId xmlns:a16="http://schemas.microsoft.com/office/drawing/2014/main" val="1311469973"/>
                    </a:ext>
                  </a:extLst>
                </a:gridCol>
                <a:gridCol w="2791061">
                  <a:extLst>
                    <a:ext uri="{9D8B030D-6E8A-4147-A177-3AD203B41FA5}">
                      <a16:colId xmlns:a16="http://schemas.microsoft.com/office/drawing/2014/main" val="1317058058"/>
                    </a:ext>
                  </a:extLst>
                </a:gridCol>
              </a:tblGrid>
              <a:tr h="476385">
                <a:tc>
                  <a:txBody>
                    <a:bodyPr/>
                    <a:lstStyle/>
                    <a:p>
                      <a:pPr marL="0" marR="0" algn="ctr">
                        <a:lnSpc>
                          <a:spcPct val="107000"/>
                        </a:lnSpc>
                        <a:spcBef>
                          <a:spcPts val="0"/>
                        </a:spcBef>
                        <a:spcAft>
                          <a:spcPts val="800"/>
                        </a:spcAft>
                      </a:pPr>
                      <a:r>
                        <a:rPr lang="en-US" sz="1300" dirty="0">
                          <a:effectLst/>
                        </a:rPr>
                        <a:t>Stage</a:t>
                      </a:r>
                      <a:endParaRPr lang="en-US" sz="1300" dirty="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cell3D prstMaterial="dkEdge">
                      <a:bevel prst="coolSlant"/>
                      <a:lightRig rig="flood" dir="t"/>
                    </a:cell3D>
                  </a:tcPr>
                </a:tc>
                <a:tc>
                  <a:txBody>
                    <a:bodyPr/>
                    <a:lstStyle/>
                    <a:p>
                      <a:pPr marL="0" marR="0" algn="ctr">
                        <a:lnSpc>
                          <a:spcPct val="107000"/>
                        </a:lnSpc>
                        <a:spcBef>
                          <a:spcPts val="0"/>
                        </a:spcBef>
                        <a:spcAft>
                          <a:spcPts val="800"/>
                        </a:spcAft>
                      </a:pPr>
                      <a:r>
                        <a:rPr lang="en-US" sz="1300">
                          <a:effectLst/>
                        </a:rPr>
                        <a:t>Input Example</a:t>
                      </a:r>
                      <a:endParaRPr lang="en-US" sz="13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cell3D prstMaterial="dkEdge">
                      <a:bevel prst="coolSlant"/>
                      <a:lightRig rig="flood" dir="t"/>
                    </a:cell3D>
                  </a:tcPr>
                </a:tc>
                <a:tc>
                  <a:txBody>
                    <a:bodyPr/>
                    <a:lstStyle/>
                    <a:p>
                      <a:pPr marL="0" marR="0" algn="ctr">
                        <a:lnSpc>
                          <a:spcPct val="107000"/>
                        </a:lnSpc>
                        <a:spcBef>
                          <a:spcPts val="0"/>
                        </a:spcBef>
                        <a:spcAft>
                          <a:spcPts val="800"/>
                        </a:spcAft>
                      </a:pPr>
                      <a:r>
                        <a:rPr lang="en-US" sz="1300">
                          <a:effectLst/>
                        </a:rPr>
                        <a:t>Output Example</a:t>
                      </a:r>
                      <a:endParaRPr lang="en-US" sz="13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cell3D prstMaterial="dkEdge">
                      <a:bevel prst="coolSlant"/>
                      <a:lightRig rig="flood" dir="t"/>
                    </a:cell3D>
                  </a:tcPr>
                </a:tc>
                <a:extLst>
                  <a:ext uri="{0D108BD9-81ED-4DB2-BD59-A6C34878D82A}">
                    <a16:rowId xmlns:a16="http://schemas.microsoft.com/office/drawing/2014/main" val="933782984"/>
                  </a:ext>
                </a:extLst>
              </a:tr>
              <a:tr h="492876">
                <a:tc>
                  <a:txBody>
                    <a:bodyPr/>
                    <a:lstStyle/>
                    <a:p>
                      <a:pPr marL="0" marR="0" algn="ctr">
                        <a:lnSpc>
                          <a:spcPct val="107000"/>
                        </a:lnSpc>
                        <a:spcBef>
                          <a:spcPts val="0"/>
                        </a:spcBef>
                        <a:spcAft>
                          <a:spcPts val="800"/>
                        </a:spcAft>
                      </a:pPr>
                      <a:r>
                        <a:rPr lang="en-US" sz="1300" dirty="0">
                          <a:effectLst/>
                        </a:rPr>
                        <a:t>Speech Input Capture</a:t>
                      </a:r>
                      <a:endParaRPr lang="en-US" sz="1300" dirty="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cell3D prstMaterial="dkEdge">
                      <a:bevel prst="coolSlant"/>
                      <a:lightRig rig="flood" dir="t"/>
                    </a:cell3D>
                  </a:tcPr>
                </a:tc>
                <a:tc>
                  <a:txBody>
                    <a:bodyPr/>
                    <a:lstStyle/>
                    <a:p>
                      <a:pPr marL="0" marR="0" algn="ctr">
                        <a:lnSpc>
                          <a:spcPct val="107000"/>
                        </a:lnSpc>
                        <a:spcBef>
                          <a:spcPts val="0"/>
                        </a:spcBef>
                        <a:spcAft>
                          <a:spcPts val="800"/>
                        </a:spcAft>
                      </a:pPr>
                      <a:r>
                        <a:rPr lang="en-US" sz="1300" dirty="0">
                          <a:effectLst/>
                        </a:rPr>
                        <a:t>Live commentary: “Goal by Messi!”</a:t>
                      </a:r>
                      <a:endParaRPr lang="en-US" sz="1300" dirty="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cell3D prstMaterial="dkEdge">
                      <a:bevel prst="coolSlant"/>
                      <a:lightRig rig="flood" dir="t"/>
                    </a:cell3D>
                  </a:tcPr>
                </a:tc>
                <a:tc>
                  <a:txBody>
                    <a:bodyPr/>
                    <a:lstStyle/>
                    <a:p>
                      <a:pPr marL="0" marR="0" algn="ctr">
                        <a:lnSpc>
                          <a:spcPct val="107000"/>
                        </a:lnSpc>
                        <a:spcBef>
                          <a:spcPts val="0"/>
                        </a:spcBef>
                        <a:spcAft>
                          <a:spcPts val="800"/>
                        </a:spcAft>
                      </a:pPr>
                      <a:r>
                        <a:rPr lang="en-US" sz="1300">
                          <a:effectLst/>
                        </a:rPr>
                        <a:t>High-quality audio format</a:t>
                      </a:r>
                      <a:endParaRPr lang="en-US" sz="13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cell3D prstMaterial="dkEdge">
                      <a:bevel prst="coolSlant"/>
                      <a:lightRig rig="flood" dir="t"/>
                    </a:cell3D>
                  </a:tcPr>
                </a:tc>
                <a:extLst>
                  <a:ext uri="{0D108BD9-81ED-4DB2-BD59-A6C34878D82A}">
                    <a16:rowId xmlns:a16="http://schemas.microsoft.com/office/drawing/2014/main" val="3255427968"/>
                  </a:ext>
                </a:extLst>
              </a:tr>
              <a:tr h="476385">
                <a:tc>
                  <a:txBody>
                    <a:bodyPr/>
                    <a:lstStyle/>
                    <a:p>
                      <a:pPr marL="0" marR="0" algn="ctr">
                        <a:lnSpc>
                          <a:spcPct val="107000"/>
                        </a:lnSpc>
                        <a:spcBef>
                          <a:spcPts val="0"/>
                        </a:spcBef>
                        <a:spcAft>
                          <a:spcPts val="800"/>
                        </a:spcAft>
                      </a:pPr>
                      <a:r>
                        <a:rPr lang="en-US" sz="1300">
                          <a:effectLst/>
                        </a:rPr>
                        <a:t>Speech-to-Text (STT)</a:t>
                      </a:r>
                      <a:endParaRPr lang="en-US" sz="13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cell3D prstMaterial="dkEdge">
                      <a:bevel prst="coolSlant"/>
                      <a:lightRig rig="flood" dir="t"/>
                    </a:cell3D>
                  </a:tcPr>
                </a:tc>
                <a:tc>
                  <a:txBody>
                    <a:bodyPr/>
                    <a:lstStyle/>
                    <a:p>
                      <a:pPr marL="0" marR="0" algn="ctr">
                        <a:lnSpc>
                          <a:spcPct val="107000"/>
                        </a:lnSpc>
                        <a:spcBef>
                          <a:spcPts val="0"/>
                        </a:spcBef>
                        <a:spcAft>
                          <a:spcPts val="800"/>
                        </a:spcAft>
                      </a:pPr>
                      <a:r>
                        <a:rPr lang="en-US" sz="1300">
                          <a:effectLst/>
                        </a:rPr>
                        <a:t>Audio feed</a:t>
                      </a:r>
                      <a:endParaRPr lang="en-US" sz="13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cell3D prstMaterial="dkEdge">
                      <a:bevel prst="coolSlant"/>
                      <a:lightRig rig="flood" dir="t"/>
                    </a:cell3D>
                  </a:tcPr>
                </a:tc>
                <a:tc>
                  <a:txBody>
                    <a:bodyPr/>
                    <a:lstStyle/>
                    <a:p>
                      <a:pPr marL="0" marR="0" algn="ctr">
                        <a:lnSpc>
                          <a:spcPct val="107000"/>
                        </a:lnSpc>
                        <a:spcBef>
                          <a:spcPts val="0"/>
                        </a:spcBef>
                        <a:spcAft>
                          <a:spcPts val="800"/>
                        </a:spcAft>
                      </a:pPr>
                      <a:r>
                        <a:rPr lang="en-US" sz="1300">
                          <a:effectLst/>
                        </a:rPr>
                        <a:t>“Goal by Messi!” (text)</a:t>
                      </a:r>
                      <a:endParaRPr lang="en-US" sz="13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cell3D prstMaterial="dkEdge">
                      <a:bevel prst="coolSlant"/>
                      <a:lightRig rig="flood" dir="t"/>
                    </a:cell3D>
                  </a:tcPr>
                </a:tc>
                <a:extLst>
                  <a:ext uri="{0D108BD9-81ED-4DB2-BD59-A6C34878D82A}">
                    <a16:rowId xmlns:a16="http://schemas.microsoft.com/office/drawing/2014/main" val="4130537105"/>
                  </a:ext>
                </a:extLst>
              </a:tr>
              <a:tr h="492876">
                <a:tc>
                  <a:txBody>
                    <a:bodyPr/>
                    <a:lstStyle/>
                    <a:p>
                      <a:pPr marL="0" marR="0" algn="ctr">
                        <a:lnSpc>
                          <a:spcPct val="107000"/>
                        </a:lnSpc>
                        <a:spcBef>
                          <a:spcPts val="0"/>
                        </a:spcBef>
                        <a:spcAft>
                          <a:spcPts val="800"/>
                        </a:spcAft>
                      </a:pPr>
                      <a:r>
                        <a:rPr lang="en-US" sz="1300">
                          <a:effectLst/>
                        </a:rPr>
                        <a:t>NLP and Context Analysis</a:t>
                      </a:r>
                      <a:endParaRPr lang="en-US" sz="13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cell3D prstMaterial="dkEdge">
                      <a:bevel prst="coolSlant"/>
                      <a:lightRig rig="flood" dir="t"/>
                    </a:cell3D>
                  </a:tcPr>
                </a:tc>
                <a:tc>
                  <a:txBody>
                    <a:bodyPr/>
                    <a:lstStyle/>
                    <a:p>
                      <a:pPr marL="0" marR="0" algn="ctr">
                        <a:lnSpc>
                          <a:spcPct val="107000"/>
                        </a:lnSpc>
                        <a:spcBef>
                          <a:spcPts val="0"/>
                        </a:spcBef>
                        <a:spcAft>
                          <a:spcPts val="800"/>
                        </a:spcAft>
                      </a:pPr>
                      <a:r>
                        <a:rPr lang="en-US" sz="1300">
                          <a:effectLst/>
                        </a:rPr>
                        <a:t>Transcribed text</a:t>
                      </a:r>
                      <a:endParaRPr lang="en-US" sz="13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cell3D prstMaterial="dkEdge">
                      <a:bevel prst="coolSlant"/>
                      <a:lightRig rig="flood" dir="t"/>
                    </a:cell3D>
                  </a:tcPr>
                </a:tc>
                <a:tc>
                  <a:txBody>
                    <a:bodyPr/>
                    <a:lstStyle/>
                    <a:p>
                      <a:pPr marL="0" marR="0" algn="ctr">
                        <a:lnSpc>
                          <a:spcPct val="107000"/>
                        </a:lnSpc>
                        <a:spcBef>
                          <a:spcPts val="0"/>
                        </a:spcBef>
                        <a:spcAft>
                          <a:spcPts val="800"/>
                        </a:spcAft>
                      </a:pPr>
                      <a:r>
                        <a:rPr lang="en-US" sz="1300" dirty="0">
                          <a:effectLst/>
                        </a:rPr>
                        <a:t>“Messi scores his 25th goal this season!”</a:t>
                      </a:r>
                      <a:endParaRPr lang="en-US" sz="1300" dirty="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cell3D prstMaterial="dkEdge">
                      <a:bevel prst="coolSlant"/>
                      <a:lightRig rig="flood" dir="t"/>
                    </a:cell3D>
                  </a:tcPr>
                </a:tc>
                <a:extLst>
                  <a:ext uri="{0D108BD9-81ED-4DB2-BD59-A6C34878D82A}">
                    <a16:rowId xmlns:a16="http://schemas.microsoft.com/office/drawing/2014/main" val="776386927"/>
                  </a:ext>
                </a:extLst>
              </a:tr>
              <a:tr h="476385">
                <a:tc>
                  <a:txBody>
                    <a:bodyPr/>
                    <a:lstStyle/>
                    <a:p>
                      <a:pPr marL="0" marR="0" algn="ctr">
                        <a:lnSpc>
                          <a:spcPct val="107000"/>
                        </a:lnSpc>
                        <a:spcBef>
                          <a:spcPts val="0"/>
                        </a:spcBef>
                        <a:spcAft>
                          <a:spcPts val="800"/>
                        </a:spcAft>
                      </a:pPr>
                      <a:r>
                        <a:rPr lang="en-US" sz="1300">
                          <a:effectLst/>
                        </a:rPr>
                        <a:t>Translation (Multilingual)</a:t>
                      </a:r>
                      <a:endParaRPr lang="en-US" sz="13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cell3D prstMaterial="dkEdge">
                      <a:bevel prst="coolSlant"/>
                      <a:lightRig rig="flood" dir="t"/>
                    </a:cell3D>
                  </a:tcPr>
                </a:tc>
                <a:tc>
                  <a:txBody>
                    <a:bodyPr/>
                    <a:lstStyle/>
                    <a:p>
                      <a:pPr marL="0" marR="0" algn="ctr">
                        <a:lnSpc>
                          <a:spcPct val="107000"/>
                        </a:lnSpc>
                        <a:spcBef>
                          <a:spcPts val="0"/>
                        </a:spcBef>
                        <a:spcAft>
                          <a:spcPts val="800"/>
                        </a:spcAft>
                      </a:pPr>
                      <a:r>
                        <a:rPr lang="en-US" sz="1300">
                          <a:effectLst/>
                        </a:rPr>
                        <a:t>English text</a:t>
                      </a:r>
                      <a:endParaRPr lang="en-US" sz="13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cell3D prstMaterial="dkEdge">
                      <a:bevel prst="coolSlant"/>
                      <a:lightRig rig="flood" dir="t"/>
                    </a:cell3D>
                  </a:tcPr>
                </a:tc>
                <a:tc>
                  <a:txBody>
                    <a:bodyPr/>
                    <a:lstStyle/>
                    <a:p>
                      <a:pPr marL="0" marR="0" algn="ctr">
                        <a:lnSpc>
                          <a:spcPct val="107000"/>
                        </a:lnSpc>
                        <a:spcBef>
                          <a:spcPts val="0"/>
                        </a:spcBef>
                        <a:spcAft>
                          <a:spcPts val="800"/>
                        </a:spcAft>
                      </a:pPr>
                      <a:r>
                        <a:rPr lang="en-US" sz="1300">
                          <a:effectLst/>
                        </a:rPr>
                        <a:t>Spanish: “¡Gol de Messi!”</a:t>
                      </a:r>
                      <a:endParaRPr lang="en-US" sz="13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cell3D prstMaterial="dkEdge">
                      <a:bevel prst="coolSlant"/>
                      <a:lightRig rig="flood" dir="t"/>
                    </a:cell3D>
                  </a:tcPr>
                </a:tc>
                <a:extLst>
                  <a:ext uri="{0D108BD9-81ED-4DB2-BD59-A6C34878D82A}">
                    <a16:rowId xmlns:a16="http://schemas.microsoft.com/office/drawing/2014/main" val="1167406714"/>
                  </a:ext>
                </a:extLst>
              </a:tr>
              <a:tr h="492876">
                <a:tc>
                  <a:txBody>
                    <a:bodyPr/>
                    <a:lstStyle/>
                    <a:p>
                      <a:pPr marL="0" marR="0" algn="ctr">
                        <a:lnSpc>
                          <a:spcPct val="107000"/>
                        </a:lnSpc>
                        <a:spcBef>
                          <a:spcPts val="0"/>
                        </a:spcBef>
                        <a:spcAft>
                          <a:spcPts val="800"/>
                        </a:spcAft>
                      </a:pPr>
                      <a:r>
                        <a:rPr lang="en-US" sz="1300">
                          <a:effectLst/>
                        </a:rPr>
                        <a:t>Text-to-Speech (TTS)</a:t>
                      </a:r>
                      <a:endParaRPr lang="en-US" sz="13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cell3D prstMaterial="dkEdge">
                      <a:bevel prst="coolSlant"/>
                      <a:lightRig rig="flood" dir="t"/>
                    </a:cell3D>
                  </a:tcPr>
                </a:tc>
                <a:tc>
                  <a:txBody>
                    <a:bodyPr/>
                    <a:lstStyle/>
                    <a:p>
                      <a:pPr marL="0" marR="0" algn="ctr">
                        <a:lnSpc>
                          <a:spcPct val="107000"/>
                        </a:lnSpc>
                        <a:spcBef>
                          <a:spcPts val="0"/>
                        </a:spcBef>
                        <a:spcAft>
                          <a:spcPts val="800"/>
                        </a:spcAft>
                      </a:pPr>
                      <a:r>
                        <a:rPr lang="en-US" sz="1300">
                          <a:effectLst/>
                        </a:rPr>
                        <a:t>Translated text</a:t>
                      </a:r>
                      <a:endParaRPr lang="en-US" sz="13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cell3D prstMaterial="dkEdge">
                      <a:bevel prst="coolSlant"/>
                      <a:lightRig rig="flood" dir="t"/>
                    </a:cell3D>
                  </a:tcPr>
                </a:tc>
                <a:tc>
                  <a:txBody>
                    <a:bodyPr/>
                    <a:lstStyle/>
                    <a:p>
                      <a:pPr marL="0" marR="0" algn="ctr">
                        <a:lnSpc>
                          <a:spcPct val="107000"/>
                        </a:lnSpc>
                        <a:spcBef>
                          <a:spcPts val="0"/>
                        </a:spcBef>
                        <a:spcAft>
                          <a:spcPts val="800"/>
                        </a:spcAft>
                      </a:pPr>
                      <a:r>
                        <a:rPr lang="en-US" sz="1300">
                          <a:effectLst/>
                        </a:rPr>
                        <a:t>Natural-sounding audio in Spanish</a:t>
                      </a:r>
                      <a:endParaRPr lang="en-US" sz="13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cell3D prstMaterial="dkEdge">
                      <a:bevel prst="coolSlant"/>
                      <a:lightRig rig="flood" dir="t"/>
                    </a:cell3D>
                  </a:tcPr>
                </a:tc>
                <a:extLst>
                  <a:ext uri="{0D108BD9-81ED-4DB2-BD59-A6C34878D82A}">
                    <a16:rowId xmlns:a16="http://schemas.microsoft.com/office/drawing/2014/main" val="1366308517"/>
                  </a:ext>
                </a:extLst>
              </a:tr>
              <a:tr h="492876">
                <a:tc>
                  <a:txBody>
                    <a:bodyPr/>
                    <a:lstStyle/>
                    <a:p>
                      <a:pPr marL="0" marR="0" algn="ctr">
                        <a:lnSpc>
                          <a:spcPct val="107000"/>
                        </a:lnSpc>
                        <a:spcBef>
                          <a:spcPts val="0"/>
                        </a:spcBef>
                        <a:spcAft>
                          <a:spcPts val="800"/>
                        </a:spcAft>
                      </a:pPr>
                      <a:r>
                        <a:rPr lang="en-US" sz="1300">
                          <a:effectLst/>
                        </a:rPr>
                        <a:t>Delivery and Personalization</a:t>
                      </a:r>
                      <a:endParaRPr lang="en-US" sz="13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cell3D prstMaterial="dkEdge">
                      <a:bevel prst="coolSlant"/>
                      <a:lightRig rig="flood" dir="t"/>
                    </a:cell3D>
                  </a:tcPr>
                </a:tc>
                <a:tc>
                  <a:txBody>
                    <a:bodyPr/>
                    <a:lstStyle/>
                    <a:p>
                      <a:pPr marL="0" marR="0" algn="ctr">
                        <a:lnSpc>
                          <a:spcPct val="107000"/>
                        </a:lnSpc>
                        <a:spcBef>
                          <a:spcPts val="0"/>
                        </a:spcBef>
                        <a:spcAft>
                          <a:spcPts val="800"/>
                        </a:spcAft>
                      </a:pPr>
                      <a:r>
                        <a:rPr lang="en-US" sz="1300">
                          <a:effectLst/>
                        </a:rPr>
                        <a:t>Language preference: Spanish</a:t>
                      </a:r>
                      <a:endParaRPr lang="en-US" sz="130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cell3D prstMaterial="dkEdge">
                      <a:bevel prst="coolSlant"/>
                      <a:lightRig rig="flood" dir="t"/>
                    </a:cell3D>
                  </a:tcPr>
                </a:tc>
                <a:tc>
                  <a:txBody>
                    <a:bodyPr/>
                    <a:lstStyle/>
                    <a:p>
                      <a:pPr marL="0" marR="0" algn="ctr">
                        <a:lnSpc>
                          <a:spcPct val="107000"/>
                        </a:lnSpc>
                        <a:spcBef>
                          <a:spcPts val="0"/>
                        </a:spcBef>
                        <a:spcAft>
                          <a:spcPts val="800"/>
                        </a:spcAft>
                      </a:pPr>
                      <a:r>
                        <a:rPr lang="en-US" sz="1300" dirty="0">
                          <a:effectLst/>
                        </a:rPr>
                        <a:t>Live, personalized audio commentary in Spanish</a:t>
                      </a:r>
                      <a:endParaRPr lang="en-US" sz="1300" dirty="0">
                        <a:effectLst/>
                        <a:latin typeface="Calibri" panose="020F0502020204030204" pitchFamily="34" charset="0"/>
                        <a:ea typeface="Calibri" panose="020F0502020204030204" pitchFamily="34" charset="0"/>
                        <a:cs typeface="Arial" panose="020B0604020202020204" pitchFamily="34" charset="0"/>
                      </a:endParaRPr>
                    </a:p>
                  </a:txBody>
                  <a:tcPr marL="9525" marR="9525" marT="9525" marB="9525" anchor="ctr">
                    <a:cell3D prstMaterial="dkEdge">
                      <a:bevel prst="coolSlant"/>
                      <a:lightRig rig="flood" dir="t"/>
                    </a:cell3D>
                  </a:tcPr>
                </a:tc>
                <a:extLst>
                  <a:ext uri="{0D108BD9-81ED-4DB2-BD59-A6C34878D82A}">
                    <a16:rowId xmlns:a16="http://schemas.microsoft.com/office/drawing/2014/main" val="3943014264"/>
                  </a:ext>
                </a:extLst>
              </a:tr>
            </a:tbl>
          </a:graphicData>
        </a:graphic>
      </p:graphicFrame>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2685" y="47189"/>
            <a:ext cx="640080" cy="640080"/>
          </a:xfrm>
          <a:prstGeom prst="rect">
            <a:avLst/>
          </a:prstGeom>
        </p:spPr>
      </p:pic>
    </p:spTree>
    <p:custDataLst>
      <p:tags r:id="rId1"/>
    </p:custDataLst>
    <p:extLst>
      <p:ext uri="{BB962C8B-B14F-4D97-AF65-F5344CB8AC3E}">
        <p14:creationId xmlns:p14="http://schemas.microsoft.com/office/powerpoint/2010/main" val="166266210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610</TotalTime>
  <Words>744</Words>
  <Application>Microsoft Office PowerPoint</Application>
  <PresentationFormat>On-screen Show (16:9)</PresentationFormat>
  <Paragraphs>145</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IBM Plex Sans Arabic Light</vt:lpstr>
      <vt:lpstr>Arial</vt:lpstr>
      <vt:lpstr>Calibri</vt:lpstr>
      <vt:lpstr>Bahnschrift Light</vt:lpstr>
      <vt:lpstr>IBM Plex Sans Arabic</vt:lpstr>
      <vt:lpstr>Simple Light</vt:lpstr>
      <vt:lpstr>AI-Generated Real-Time Sports Commentary in Multiple Languages</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AI-Generated Real-Time Sports Commentary in Multiple Languages </dc:title>
  <cp:lastModifiedBy>Noman</cp:lastModifiedBy>
  <cp:revision>130</cp:revision>
  <dcterms:modified xsi:type="dcterms:W3CDTF">2025-04-09T16:11:01Z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70574A00-1362-40E5-92EF-774C5F42F2D4</vt:lpwstr>
  </property>
  <property fmtid="{D5CDD505-2E9C-101B-9397-08002B2CF9AE}" pid="3" name="ArticulatePath">
    <vt:lpwstr>Our Presentation SCAI Judging  - Copy</vt:lpwstr>
  </property>
</Properties>
</file>